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58"/>
  </p:notesMasterIdLst>
  <p:handoutMasterIdLst>
    <p:handoutMasterId r:id="rId59"/>
  </p:handoutMasterIdLst>
  <p:sldIdLst>
    <p:sldId id="303" r:id="rId5"/>
    <p:sldId id="621" r:id="rId6"/>
    <p:sldId id="973" r:id="rId7"/>
    <p:sldId id="1218" r:id="rId8"/>
    <p:sldId id="972" r:id="rId9"/>
    <p:sldId id="900" r:id="rId10"/>
    <p:sldId id="905" r:id="rId11"/>
    <p:sldId id="914" r:id="rId12"/>
    <p:sldId id="962" r:id="rId13"/>
    <p:sldId id="1227" r:id="rId14"/>
    <p:sldId id="1228" r:id="rId15"/>
    <p:sldId id="1249" r:id="rId16"/>
    <p:sldId id="1219" r:id="rId17"/>
    <p:sldId id="1115" r:id="rId18"/>
    <p:sldId id="1152" r:id="rId19"/>
    <p:sldId id="1167" r:id="rId20"/>
    <p:sldId id="1250" r:id="rId21"/>
    <p:sldId id="1148" r:id="rId22"/>
    <p:sldId id="1149" r:id="rId23"/>
    <p:sldId id="1174" r:id="rId24"/>
    <p:sldId id="1175" r:id="rId25"/>
    <p:sldId id="1176" r:id="rId26"/>
    <p:sldId id="1178" r:id="rId27"/>
    <p:sldId id="1232" r:id="rId28"/>
    <p:sldId id="1233" r:id="rId29"/>
    <p:sldId id="1234" r:id="rId30"/>
    <p:sldId id="1235" r:id="rId31"/>
    <p:sldId id="1236" r:id="rId32"/>
    <p:sldId id="1237" r:id="rId33"/>
    <p:sldId id="1238" r:id="rId34"/>
    <p:sldId id="1239" r:id="rId35"/>
    <p:sldId id="1240" r:id="rId36"/>
    <p:sldId id="1243" r:id="rId37"/>
    <p:sldId id="951" r:id="rId38"/>
    <p:sldId id="635" r:id="rId39"/>
    <p:sldId id="953" r:id="rId40"/>
    <p:sldId id="960" r:id="rId41"/>
    <p:sldId id="966" r:id="rId42"/>
    <p:sldId id="957" r:id="rId43"/>
    <p:sldId id="967" r:id="rId44"/>
    <p:sldId id="1251" r:id="rId45"/>
    <p:sldId id="958" r:id="rId46"/>
    <p:sldId id="956" r:id="rId47"/>
    <p:sldId id="959" r:id="rId48"/>
    <p:sldId id="1221" r:id="rId49"/>
    <p:sldId id="964" r:id="rId50"/>
    <p:sldId id="965" r:id="rId51"/>
    <p:sldId id="963" r:id="rId52"/>
    <p:sldId id="932" r:id="rId53"/>
    <p:sldId id="961" r:id="rId54"/>
    <p:sldId id="935" r:id="rId55"/>
    <p:sldId id="971" r:id="rId56"/>
    <p:sldId id="1246" r:id="rId5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B2B2B2"/>
    <a:srgbClr val="808080"/>
    <a:srgbClr val="FFFFCC"/>
    <a:srgbClr val="72AF2F"/>
    <a:srgbClr val="C1E442"/>
    <a:srgbClr val="FFFF99"/>
    <a:srgbClr val="C6D254"/>
    <a:srgbClr val="000000"/>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73" autoAdjust="0"/>
    <p:restoredTop sz="92197" autoAdjust="0"/>
  </p:normalViewPr>
  <p:slideViewPr>
    <p:cSldViewPr snapToGrid="0">
      <p:cViewPr varScale="1">
        <p:scale>
          <a:sx n="80" d="100"/>
          <a:sy n="80" d="100"/>
        </p:scale>
        <p:origin x="52" y="10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viewProps" Target="view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6/8/2023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6/8/2023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029188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57392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900394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0608145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6848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2766008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#100</a:t>
            </a:r>
          </a:p>
          <a:p>
            <a:r>
              <a:rPr lang="en-GB" sz="1200" b="1" kern="1200" dirty="0">
                <a:solidFill>
                  <a:schemeClr val="tx1"/>
                </a:solidFill>
                <a:latin typeface="Arial "/>
                <a:ea typeface="+mn-ea"/>
                <a:cs typeface="Arial" panose="020B0604020202020204" pitchFamily="34" charset="0"/>
              </a:rPr>
              <a:t>TSG SA#100, 12-16 June 2023</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SP-230736</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SP-230736: </a:t>
            </a:r>
            <a:r>
              <a:rPr lang="en-GB" sz="1100" b="1" kern="1200" spc="300" dirty="0">
                <a:solidFill>
                  <a:schemeClr val="tx1"/>
                </a:solidFill>
                <a:latin typeface="Arial" panose="020B0604020202020204" pitchFamily="34" charset="0"/>
                <a:ea typeface="+mn-ea"/>
                <a:cs typeface="Arial" panose="020B0604020202020204" pitchFamily="34" charset="0"/>
              </a:rPr>
              <a:t>TSG </a:t>
            </a:r>
            <a:r>
              <a:rPr lang="en-GB" sz="1100" b="1" spc="300" dirty="0">
                <a:ea typeface="+mn-ea"/>
                <a:cs typeface="Arial" panose="020B0604020202020204" pitchFamily="34" charset="0"/>
              </a:rPr>
              <a:t>SA#</a:t>
            </a:r>
            <a:r>
              <a:rPr lang="en-GB" sz="1100" b="1" kern="1200" spc="300" dirty="0">
                <a:solidFill>
                  <a:schemeClr val="tx1"/>
                </a:solidFill>
                <a:latin typeface="Arial" panose="020B0604020202020204" pitchFamily="34" charset="0"/>
                <a:ea typeface="+mn-ea"/>
                <a:cs typeface="Arial" panose="020B0604020202020204" pitchFamily="34" charset="0"/>
              </a:rPr>
              <a:t>100, Taipei 12-16 June 2023 </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2023</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SA#100</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136294" y="4245978"/>
            <a:ext cx="8534400" cy="1752600"/>
          </a:xfrm>
        </p:spPr>
        <p:txBody>
          <a:bodyPr/>
          <a:lstStyle/>
          <a:p>
            <a:pPr>
              <a:lnSpc>
                <a:spcPct val="80000"/>
              </a:lnSpc>
            </a:pPr>
            <a:br>
              <a:rPr lang="en-US" altLang="en-US" sz="2667" dirty="0"/>
            </a:br>
            <a:r>
              <a:rPr lang="en-GB" sz="2400" dirty="0">
                <a:latin typeface="Arial" charset="0"/>
              </a:rPr>
              <a:t>Thomas Tovinger, SA5 Chair, Ericsson</a:t>
            </a:r>
          </a:p>
          <a:p>
            <a:pPr>
              <a:lnSpc>
                <a:spcPct val="80000"/>
              </a:lnSpc>
            </a:pPr>
            <a:r>
              <a:rPr lang="de-DE" altLang="de-DE" sz="2400" dirty="0">
                <a:latin typeface="Arial" charset="0"/>
              </a:rPr>
              <a:t>Zou Lan, SA5 Vice Chair, Huawei</a:t>
            </a:r>
          </a:p>
          <a:p>
            <a:pPr>
              <a:lnSpc>
                <a:spcPct val="80000"/>
              </a:lnSpc>
            </a:pPr>
            <a:r>
              <a:rPr lang="en-GB" altLang="zh-CN" sz="2400" dirty="0">
                <a:latin typeface="Arial" charset="0"/>
              </a:rPr>
              <a:t>Gerald Görmer,</a:t>
            </a:r>
            <a:r>
              <a:rPr lang="de-DE" altLang="de-DE" sz="2400" dirty="0">
                <a:latin typeface="Arial" charset="0"/>
              </a:rPr>
              <a:t> SA5 Vice Chair, </a:t>
            </a:r>
            <a:r>
              <a:rPr lang="en-GB" sz="2400" dirty="0">
                <a:latin typeface="Arial" charset="0"/>
              </a:rPr>
              <a:t>MATRIXX Software</a:t>
            </a:r>
          </a:p>
          <a:p>
            <a:pPr>
              <a:lnSpc>
                <a:spcPct val="80000"/>
              </a:lnSpc>
            </a:pPr>
            <a:r>
              <a:rPr lang="en-GB" sz="2400" dirty="0">
                <a:latin typeface="Arial" charset="0"/>
              </a:rPr>
              <a:t>Mirko Cano Soveri, SA5 Secretary, ETSI MCC</a:t>
            </a:r>
            <a:endParaRPr lang="en-US" altLang="en-US" sz="2400" dirty="0">
              <a:latin typeface="Arial" panose="020B0604020202020204" pitchFamily="34" charset="0"/>
            </a:endParaRPr>
          </a:p>
          <a:p>
            <a:pPr>
              <a:lnSpc>
                <a:spcPct val="80000"/>
              </a:lnSpc>
              <a:defRPr/>
            </a:pPr>
            <a:endParaRPr lang="en-US" altLang="en-US" sz="2667" dirty="0">
              <a:latin typeface="Arial" panose="020B0604020202020204" pitchFamily="34" charset="0"/>
            </a:endParaRPr>
          </a:p>
          <a:p>
            <a:pPr>
              <a:lnSpc>
                <a:spcPct val="80000"/>
              </a:lnSpc>
              <a:defRPr/>
            </a:pP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7E9B9EDE-7754-438E-8B04-D60238AD1214}"/>
              </a:ext>
            </a:extLst>
          </p:cNvPr>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Work Items</a:t>
            </a:r>
          </a:p>
        </p:txBody>
      </p:sp>
      <p:graphicFrame>
        <p:nvGraphicFramePr>
          <p:cNvPr id="5" name="表格 4">
            <a:extLst>
              <a:ext uri="{FF2B5EF4-FFF2-40B4-BE49-F238E27FC236}">
                <a16:creationId xmlns:a16="http://schemas.microsoft.com/office/drawing/2014/main" id="{C874E254-74F3-42D0-9A45-A63CCF1B427B}"/>
              </a:ext>
            </a:extLst>
          </p:cNvPr>
          <p:cNvGraphicFramePr>
            <a:graphicFrameLocks noGrp="1"/>
          </p:cNvGraphicFramePr>
          <p:nvPr>
            <p:extLst>
              <p:ext uri="{D42A27DB-BD31-4B8C-83A1-F6EECF244321}">
                <p14:modId xmlns:p14="http://schemas.microsoft.com/office/powerpoint/2010/main" val="566554216"/>
              </p:ext>
            </p:extLst>
          </p:nvPr>
        </p:nvGraphicFramePr>
        <p:xfrm>
          <a:off x="144518" y="3681461"/>
          <a:ext cx="11902964" cy="2588441"/>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2">
                  <a:extLst>
                    <a:ext uri="{9D8B030D-6E8A-4147-A177-3AD203B41FA5}">
                      <a16:colId xmlns:a16="http://schemas.microsoft.com/office/drawing/2014/main" val="20002"/>
                    </a:ext>
                  </a:extLst>
                </a:gridCol>
                <a:gridCol w="3312728">
                  <a:extLst>
                    <a:ext uri="{9D8B030D-6E8A-4147-A177-3AD203B41FA5}">
                      <a16:colId xmlns:a16="http://schemas.microsoft.com/office/drawing/2014/main" val="20003"/>
                    </a:ext>
                  </a:extLst>
                </a:gridCol>
                <a:gridCol w="2182949">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Intelligence and Automation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algn="ctr" defTabSz="1219170" rtl="0" eaLnBrk="1" latinLnBrk="0" hangingPunct="1"/>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2477922"/>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Management Architecture and Mechanisms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91012709"/>
                  </a:ext>
                </a:extLst>
              </a:tr>
              <a:tr h="268821">
                <a:tc>
                  <a:txBody>
                    <a:bodyPr/>
                    <a:lstStyle/>
                    <a:p>
                      <a:pPr marL="53975" indent="0" algn="ctr" fontAlgn="b"/>
                      <a:r>
                        <a:rPr lang="en-US" sz="1100" b="0" i="0" u="none" strike="noStrike" dirty="0">
                          <a:solidFill>
                            <a:srgbClr val="000000"/>
                          </a:solidFill>
                          <a:effectLst/>
                          <a:latin typeface="Calibri" panose="020F0502020204030204" pitchFamily="34" charset="0"/>
                        </a:rPr>
                        <a:t>SP-230629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New Rel-18 WID on Management Aspect of 5G Network Sharing Phase2</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China Unicom, Ericsson, Huawei, ZTE, CMCC, China Telecom, </a:t>
                      </a:r>
                      <a:r>
                        <a:rPr lang="en-US" sz="1100" b="0" i="0" u="none" strike="noStrike" dirty="0" err="1">
                          <a:solidFill>
                            <a:srgbClr val="000000"/>
                          </a:solidFill>
                          <a:effectLst/>
                          <a:latin typeface="Calibri" panose="020F0502020204030204" pitchFamily="34" charset="0"/>
                        </a:rPr>
                        <a:t>AsiaInfo</a:t>
                      </a:r>
                      <a:endParaRPr lang="en-US" sz="11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0670003"/>
                  </a:ext>
                </a:extLst>
              </a:tr>
              <a:tr h="268821">
                <a:tc>
                  <a:txBody>
                    <a:bodyPr/>
                    <a:lstStyle/>
                    <a:p>
                      <a:pPr marL="53975" indent="0" algn="ctr" fontAlgn="b"/>
                      <a:r>
                        <a:rPr lang="en-US" sz="1100" b="0" i="0" u="none" strike="noStrike" dirty="0">
                          <a:solidFill>
                            <a:srgbClr val="000000"/>
                          </a:solidFill>
                          <a:effectLst/>
                          <a:latin typeface="Calibri" panose="020F0502020204030204" pitchFamily="34" charset="0"/>
                        </a:rPr>
                        <a:t>SP-230631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New Rel-18 WID on Management Aspects of URLLC</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China Unicom</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0367696"/>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Support of New Services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8051382"/>
                  </a:ext>
                </a:extLst>
              </a:tr>
              <a:tr h="268821">
                <a:tc>
                  <a:txBody>
                    <a:bodyPr/>
                    <a:lstStyle/>
                    <a:p>
                      <a:pPr marL="53975" indent="0" algn="ctr" defTabSz="1187798" rtl="0" eaLnBrk="1" fontAlgn="b" latinLnBrk="0" hangingPunct="1"/>
                      <a:r>
                        <a:rPr lang="en-US" sz="1200" b="0" i="0" u="none" strike="noStrike" dirty="0">
                          <a:solidFill>
                            <a:srgbClr val="000000"/>
                          </a:solidFill>
                          <a:effectLst/>
                          <a:latin typeface="Calibri" panose="020F0502020204030204" pitchFamily="34" charset="0"/>
                        </a:rPr>
                        <a:t>SP-230632</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ctr"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New Work Item on Network and Service Operations for Energy Utilities</a:t>
                      </a:r>
                    </a:p>
                  </a:txBody>
                  <a:tcPr marL="6350" marR="6350" marT="635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Samsung, EUTC, EDF, BMWK, Deutsche Telekom, Huawei, Ericsson, NOVAMINT, Vodafone, China Mobile</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107153"/>
                  </a:ext>
                </a:extLst>
              </a:tr>
            </a:tbl>
          </a:graphicData>
        </a:graphic>
      </p:graphicFrame>
      <p:graphicFrame>
        <p:nvGraphicFramePr>
          <p:cNvPr id="2" name="表格 4">
            <a:extLst>
              <a:ext uri="{FF2B5EF4-FFF2-40B4-BE49-F238E27FC236}">
                <a16:creationId xmlns:a16="http://schemas.microsoft.com/office/drawing/2014/main" id="{0A45B35C-AC07-A3A9-4FCE-0FCF37D7B0D0}"/>
              </a:ext>
            </a:extLst>
          </p:cNvPr>
          <p:cNvGraphicFramePr>
            <a:graphicFrameLocks noGrp="1"/>
          </p:cNvGraphicFramePr>
          <p:nvPr>
            <p:extLst>
              <p:ext uri="{D42A27DB-BD31-4B8C-83A1-F6EECF244321}">
                <p14:modId xmlns:p14="http://schemas.microsoft.com/office/powerpoint/2010/main" val="2876677821"/>
              </p:ext>
            </p:extLst>
          </p:nvPr>
        </p:nvGraphicFramePr>
        <p:xfrm>
          <a:off x="82981" y="959043"/>
          <a:ext cx="11902965" cy="2658291"/>
        </p:xfrm>
        <a:graphic>
          <a:graphicData uri="http://schemas.openxmlformats.org/drawingml/2006/table">
            <a:tbl>
              <a:tblPr/>
              <a:tblGrid>
                <a:gridCol w="1203025">
                  <a:extLst>
                    <a:ext uri="{9D8B030D-6E8A-4147-A177-3AD203B41FA5}">
                      <a16:colId xmlns:a16="http://schemas.microsoft.com/office/drawing/2014/main" val="20000"/>
                    </a:ext>
                  </a:extLst>
                </a:gridCol>
                <a:gridCol w="903705">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3312728">
                  <a:extLst>
                    <a:ext uri="{9D8B030D-6E8A-4147-A177-3AD203B41FA5}">
                      <a16:colId xmlns:a16="http://schemas.microsoft.com/office/drawing/2014/main" val="20003"/>
                    </a:ext>
                  </a:extLst>
                </a:gridCol>
                <a:gridCol w="2182949">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Intelligence and Automation</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algn="ctr" defTabSz="1219170" rtl="0" eaLnBrk="1" latinLnBrk="0" hangingPunct="1"/>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82477922"/>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Management Architecture and Mechanisms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91012709"/>
                  </a:ext>
                </a:extLst>
              </a:tr>
              <a:tr h="149143">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SP-230620</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altLang="zh-CN" sz="1200" b="0" i="0" u="none" strike="noStrike" kern="1200" dirty="0">
                          <a:solidFill>
                            <a:srgbClr val="000000"/>
                          </a:solidFill>
                          <a:effectLst/>
                          <a:latin typeface="Calibri" panose="020F0502020204030204" pitchFamily="34" charset="0"/>
                          <a:ea typeface="+mn-ea"/>
                          <a:cs typeface="+mn-cs"/>
                        </a:rPr>
                        <a:t>WID new</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fr-FR" sz="1200" b="0" i="0" u="none" strike="noStrike" kern="1200" dirty="0">
                          <a:solidFill>
                            <a:srgbClr val="000000"/>
                          </a:solidFill>
                          <a:effectLst/>
                          <a:latin typeface="Calibri" panose="020F0502020204030204" pitchFamily="34" charset="0"/>
                          <a:ea typeface="+mn-ea"/>
                          <a:cs typeface="+mn-cs"/>
                        </a:rPr>
                        <a:t>Rel-18</a:t>
                      </a: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New WID on Management of cloud-native Virtualized Network Functions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r>
                        <a:rPr lang="en-US" sz="1200" b="0" i="0" u="none" strike="noStrike" kern="1200" dirty="0">
                          <a:solidFill>
                            <a:srgbClr val="000000"/>
                          </a:solidFill>
                          <a:effectLst/>
                          <a:latin typeface="Calibri" panose="020F0502020204030204" pitchFamily="34" charset="0"/>
                          <a:ea typeface="+mn-ea"/>
                          <a:cs typeface="+mn-cs"/>
                        </a:rPr>
                        <a:t> China </a:t>
                      </a:r>
                      <a:r>
                        <a:rPr lang="en-US" sz="1200" b="0" i="0" u="none" strike="noStrike" kern="1200" dirty="0" err="1">
                          <a:solidFill>
                            <a:srgbClr val="000000"/>
                          </a:solidFill>
                          <a:effectLst/>
                          <a:latin typeface="Calibri" panose="020F0502020204030204" pitchFamily="34" charset="0"/>
                          <a:ea typeface="+mn-ea"/>
                          <a:cs typeface="+mn-cs"/>
                        </a:rPr>
                        <a:t>Mobile,Huawei,AsiaInfo</a:t>
                      </a:r>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r>
                        <a:rPr lang="nb-NO" altLang="zh-CN" sz="1200" b="0" i="0" u="none" strike="noStrike" kern="1200" dirty="0">
                          <a:solidFill>
                            <a:srgbClr val="000000"/>
                          </a:solidFill>
                          <a:effectLst/>
                          <a:latin typeface="Calibri" panose="020F0502020204030204" pitchFamily="34" charset="0"/>
                          <a:ea typeface="+mn-ea"/>
                          <a:cs typeface="+mn-cs"/>
                        </a:rPr>
                        <a:t>ETSI NFV-EVE, ETSI NFV-IFA</a:t>
                      </a: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80670003"/>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480367696"/>
                  </a:ext>
                </a:extLst>
              </a:tr>
              <a:tr h="268821">
                <a:tc gridSpan="6">
                  <a:txBody>
                    <a:bodyPr/>
                    <a:lstStyle/>
                    <a:p>
                      <a:pPr marL="52388" indent="0" algn="l" fontAlgn="b"/>
                      <a:r>
                        <a:rPr lang="en-US" sz="1200" b="1" i="0" u="none" strike="noStrike" dirty="0">
                          <a:solidFill>
                            <a:srgbClr val="0000FF"/>
                          </a:solidFill>
                          <a:effectLst/>
                          <a:latin typeface="Calibri" panose="020F0502020204030204" pitchFamily="34" charset="0"/>
                        </a:rPr>
                        <a:t>Support of New Services</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52388" indent="0" algn="l" fontAlgn="b"/>
                      <a:endParaRPr lang="en-US" sz="1200" b="0" i="0" u="none" strike="noStrike" dirty="0">
                        <a:solidFill>
                          <a:srgbClr val="000000"/>
                        </a:solidFill>
                        <a:effectLst/>
                        <a:latin typeface="Calibri" panose="020F050202020403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38051382"/>
                  </a:ext>
                </a:extLst>
              </a:tr>
              <a:tr h="268821">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defTabSz="1187798" rtl="0" eaLnBrk="1" fontAlgn="b" latinLnBrk="0" hangingPunct="1"/>
                      <a:endParaRPr lang="en-US" sz="1200" b="0" i="0" u="none" strike="noStrike" kern="1200" dirty="0">
                        <a:solidFill>
                          <a:srgbClr val="000000"/>
                        </a:solidFill>
                        <a:effectLst/>
                        <a:latin typeface="Calibri" panose="020F0502020204030204" pitchFamily="34" charset="0"/>
                        <a:ea typeface="+mn-ea"/>
                        <a:cs typeface="+mn-cs"/>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marR="0" lvl="0" indent="0" algn="l" defTabSz="1187798" rtl="0" eaLnBrk="1" fontAlgn="b" latinLnBrk="0" hangingPunct="1">
                        <a:lnSpc>
                          <a:spcPct val="100000"/>
                        </a:lnSpc>
                        <a:spcBef>
                          <a:spcPts val="0"/>
                        </a:spcBef>
                        <a:spcAft>
                          <a:spcPts val="0"/>
                        </a:spcAft>
                        <a:buClrTx/>
                        <a:buSzTx/>
                        <a:buFontTx/>
                        <a:buNone/>
                        <a:tabLst/>
                        <a:defRPr/>
                      </a:pPr>
                      <a:endParaRPr lang="en-US" altLang="zh-CN" sz="1200" b="0" i="0" u="none" strike="noStrike" kern="1200" dirty="0">
                        <a:solidFill>
                          <a:srgbClr val="000000"/>
                        </a:solidFill>
                        <a:effectLst/>
                        <a:latin typeface="Calibri" panose="020F0502020204030204" pitchFamily="34" charset="0"/>
                        <a:ea typeface="+mn-ea"/>
                        <a:cs typeface="+mn-cs"/>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8107153"/>
                  </a:ext>
                </a:extLst>
              </a:tr>
            </a:tbl>
          </a:graphicData>
        </a:graphic>
      </p:graphicFrame>
    </p:spTree>
    <p:extLst>
      <p:ext uri="{BB962C8B-B14F-4D97-AF65-F5344CB8AC3E}">
        <p14:creationId xmlns:p14="http://schemas.microsoft.com/office/powerpoint/2010/main" val="347181089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Rel-18 Study / Work Items</a:t>
            </a:r>
          </a:p>
        </p:txBody>
      </p:sp>
      <p:graphicFrame>
        <p:nvGraphicFramePr>
          <p:cNvPr id="3" name="表格 2"/>
          <p:cNvGraphicFramePr>
            <a:graphicFrameLocks noGrp="1"/>
          </p:cNvGraphicFramePr>
          <p:nvPr>
            <p:extLst>
              <p:ext uri="{D42A27DB-BD31-4B8C-83A1-F6EECF244321}">
                <p14:modId xmlns:p14="http://schemas.microsoft.com/office/powerpoint/2010/main" val="3934878044"/>
              </p:ext>
            </p:extLst>
          </p:nvPr>
        </p:nvGraphicFramePr>
        <p:xfrm>
          <a:off x="144517" y="3272752"/>
          <a:ext cx="11902965" cy="2023278"/>
        </p:xfrm>
        <a:graphic>
          <a:graphicData uri="http://schemas.openxmlformats.org/drawingml/2006/table">
            <a:tbl>
              <a:tblPr/>
              <a:tblGrid>
                <a:gridCol w="1064967">
                  <a:extLst>
                    <a:ext uri="{9D8B030D-6E8A-4147-A177-3AD203B41FA5}">
                      <a16:colId xmlns:a16="http://schemas.microsoft.com/office/drawing/2014/main" val="20000"/>
                    </a:ext>
                  </a:extLst>
                </a:gridCol>
                <a:gridCol w="1041763">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0" i="0" u="none" strike="noStrike" kern="1200" dirty="0" err="1">
                          <a:solidFill>
                            <a:srgbClr val="000000"/>
                          </a:solidFill>
                          <a:effectLst/>
                          <a:latin typeface="Calibri" panose="020F0502020204030204" pitchFamily="34" charset="0"/>
                          <a:ea typeface="+mn-ea"/>
                          <a:cs typeface="+mn-cs"/>
                        </a:rPr>
                        <a:t>Tdoc</a:t>
                      </a:r>
                      <a:endParaRPr lang="en-GB" altLang="zh-CN" sz="1200" b="0" i="0" u="none" strike="noStrike" kern="1200" dirty="0">
                        <a:solidFill>
                          <a:srgbClr val="000000"/>
                        </a:solidFill>
                        <a:effectLst/>
                        <a:latin typeface="Calibri" panose="020F0502020204030204" pitchFamily="34" charset="0"/>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SP-230624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Revised WID on Management of Trace/MDT phase 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Nokia, Nokia Shanghai Bell</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SP-230626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Revised SID on Management of TraceMDT Phase 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232752"/>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SP-230627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Revised WID on Service Based Management Architecture(SBMA) Phase 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Nokia, Nokia Shanghai Bell</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67844004"/>
                  </a:ext>
                </a:extLst>
              </a:tr>
              <a:tr h="268821">
                <a:tc>
                  <a:txBody>
                    <a:bodyPr/>
                    <a:lstStyle/>
                    <a:p>
                      <a:pPr marL="53975" indent="0" algn="l" fontAlgn="b">
                        <a:buFont typeface="Arial" panose="020B0604020202020204" pitchFamily="34" charset="0"/>
                        <a:buNone/>
                      </a:pPr>
                      <a:r>
                        <a:rPr lang="en-US" sz="1100" b="0" i="0" u="none" strike="noStrike" dirty="0">
                          <a:solidFill>
                            <a:srgbClr val="000000"/>
                          </a:solidFill>
                          <a:effectLst/>
                          <a:latin typeface="Calibri" panose="020F0502020204030204" pitchFamily="34" charset="0"/>
                        </a:rPr>
                        <a:t>SP-230628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WID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Updated WID on enhanced Edge Computing Management</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a:solidFill>
                            <a:srgbClr val="000000"/>
                          </a:solidFill>
                          <a:effectLst/>
                          <a:latin typeface="Calibri" panose="020F0502020204030204" pitchFamily="34" charset="0"/>
                        </a:rPr>
                        <a:t>Samsung, Huawei</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63412518"/>
                  </a:ext>
                </a:extLst>
              </a:tr>
              <a:tr h="268821">
                <a:tc>
                  <a:txBody>
                    <a:bodyPr/>
                    <a:lstStyle/>
                    <a:p>
                      <a:pPr marL="53975" indent="0" algn="l" fontAlgn="b"/>
                      <a:r>
                        <a:rPr lang="en-US" sz="1100" b="0" i="0" u="none" strike="noStrike" dirty="0">
                          <a:solidFill>
                            <a:srgbClr val="000000"/>
                          </a:solidFill>
                          <a:effectLst/>
                          <a:latin typeface="Calibri" panose="020F0502020204030204" pitchFamily="34" charset="0"/>
                        </a:rPr>
                        <a:t>SP-230630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altLang="zh-CN" sz="1200" kern="1200" dirty="0">
                          <a:solidFill>
                            <a:schemeClr val="tx1"/>
                          </a:solidFill>
                          <a:effectLst/>
                          <a:latin typeface="+mn-lt"/>
                          <a:ea typeface="+mn-ea"/>
                          <a:cs typeface="Arial" panose="020B0604020202020204" pitchFamily="34" charset="0"/>
                        </a:rPr>
                        <a:t>SID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Revised SID: Study on Basic SBMA enabler enhancements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1100" b="0" i="0" u="none" strike="noStrike" dirty="0">
                          <a:solidFill>
                            <a:srgbClr val="000000"/>
                          </a:solidFill>
                          <a:effectLst/>
                          <a:latin typeface="Calibri" panose="020F0502020204030204" pitchFamily="34" charset="0"/>
                        </a:rPr>
                        <a:t>Nokia</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7933189"/>
                  </a:ext>
                </a:extLst>
              </a:tr>
            </a:tbl>
          </a:graphicData>
        </a:graphic>
      </p:graphicFrame>
      <p:graphicFrame>
        <p:nvGraphicFramePr>
          <p:cNvPr id="2" name="表格 2">
            <a:extLst>
              <a:ext uri="{FF2B5EF4-FFF2-40B4-BE49-F238E27FC236}">
                <a16:creationId xmlns:a16="http://schemas.microsoft.com/office/drawing/2014/main" id="{C1C41B0B-89BE-A298-9CFA-A0AA767A5063}"/>
              </a:ext>
            </a:extLst>
          </p:cNvPr>
          <p:cNvGraphicFramePr>
            <a:graphicFrameLocks noGrp="1"/>
          </p:cNvGraphicFramePr>
          <p:nvPr>
            <p:extLst>
              <p:ext uri="{D42A27DB-BD31-4B8C-83A1-F6EECF244321}">
                <p14:modId xmlns:p14="http://schemas.microsoft.com/office/powerpoint/2010/main" val="4053311206"/>
              </p:ext>
            </p:extLst>
          </p:nvPr>
        </p:nvGraphicFramePr>
        <p:xfrm>
          <a:off x="144516" y="1845734"/>
          <a:ext cx="11902965" cy="754548"/>
        </p:xfrm>
        <a:graphic>
          <a:graphicData uri="http://schemas.openxmlformats.org/drawingml/2006/table">
            <a:tbl>
              <a:tblPr/>
              <a:tblGrid>
                <a:gridCol w="1064967">
                  <a:extLst>
                    <a:ext uri="{9D8B030D-6E8A-4147-A177-3AD203B41FA5}">
                      <a16:colId xmlns:a16="http://schemas.microsoft.com/office/drawing/2014/main" val="20000"/>
                    </a:ext>
                  </a:extLst>
                </a:gridCol>
                <a:gridCol w="1041763">
                  <a:extLst>
                    <a:ext uri="{9D8B030D-6E8A-4147-A177-3AD203B41FA5}">
                      <a16:colId xmlns:a16="http://schemas.microsoft.com/office/drawing/2014/main" val="20001"/>
                    </a:ext>
                  </a:extLst>
                </a:gridCol>
                <a:gridCol w="943223">
                  <a:extLst>
                    <a:ext uri="{9D8B030D-6E8A-4147-A177-3AD203B41FA5}">
                      <a16:colId xmlns:a16="http://schemas.microsoft.com/office/drawing/2014/main" val="20002"/>
                    </a:ext>
                  </a:extLst>
                </a:gridCol>
                <a:gridCol w="2936593">
                  <a:extLst>
                    <a:ext uri="{9D8B030D-6E8A-4147-A177-3AD203B41FA5}">
                      <a16:colId xmlns:a16="http://schemas.microsoft.com/office/drawing/2014/main" val="20003"/>
                    </a:ext>
                  </a:extLst>
                </a:gridCol>
                <a:gridCol w="2559084">
                  <a:extLst>
                    <a:ext uri="{9D8B030D-6E8A-4147-A177-3AD203B41FA5}">
                      <a16:colId xmlns:a16="http://schemas.microsoft.com/office/drawing/2014/main" val="20004"/>
                    </a:ext>
                  </a:extLst>
                </a:gridCol>
                <a:gridCol w="3357335">
                  <a:extLst>
                    <a:ext uri="{9D8B030D-6E8A-4147-A177-3AD203B41FA5}">
                      <a16:colId xmlns:a16="http://schemas.microsoft.com/office/drawing/2014/main" val="20005"/>
                    </a:ext>
                  </a:extLst>
                </a:gridCol>
              </a:tblGrid>
              <a:tr h="382438">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0" i="0" u="none" strike="noStrike" kern="1200" dirty="0" err="1">
                          <a:solidFill>
                            <a:srgbClr val="000000"/>
                          </a:solidFill>
                          <a:effectLst/>
                          <a:latin typeface="Calibri" panose="020F0502020204030204" pitchFamily="34" charset="0"/>
                          <a:ea typeface="+mn-ea"/>
                          <a:cs typeface="+mn-cs"/>
                        </a:rPr>
                        <a:t>Tdoc</a:t>
                      </a:r>
                      <a:endParaRPr lang="en-GB" altLang="zh-CN" sz="1200" b="0" i="0" u="none" strike="noStrike" kern="1200" dirty="0">
                        <a:solidFill>
                          <a:srgbClr val="000000"/>
                        </a:solidFill>
                        <a:effectLst/>
                        <a:latin typeface="Calibri" panose="020F0502020204030204" pitchFamily="34" charset="0"/>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2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2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26882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SP-230619</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Arial" panose="020B0604020202020204" pitchFamily="34" charset="0"/>
                        </a:rPr>
                        <a:t>S</a:t>
                      </a:r>
                      <a:r>
                        <a:rPr lang="fr-FR" altLang="zh-CN" sz="1200" kern="1200" dirty="0">
                          <a:solidFill>
                            <a:schemeClr val="tx1"/>
                          </a:solidFill>
                          <a:effectLst/>
                          <a:latin typeface="+mn-lt"/>
                          <a:ea typeface="+mn-ea"/>
                          <a:cs typeface="Arial" panose="020B0604020202020204" pitchFamily="34" charset="0"/>
                        </a:rPr>
                        <a:t>ID </a:t>
                      </a:r>
                      <a:r>
                        <a:rPr lang="fr-FR" altLang="zh-CN" sz="1200" kern="1200" dirty="0" err="1">
                          <a:solidFill>
                            <a:schemeClr val="tx1"/>
                          </a:solidFill>
                          <a:effectLst/>
                          <a:latin typeface="+mn-lt"/>
                          <a:ea typeface="+mn-ea"/>
                          <a:cs typeface="Arial" panose="020B0604020202020204" pitchFamily="34" charset="0"/>
                        </a:rPr>
                        <a:t>revised</a:t>
                      </a:r>
                      <a:endParaRPr lang="en-US" altLang="zh-CN" sz="1200" kern="1200" dirty="0">
                        <a:solidFill>
                          <a:schemeClr val="tx1"/>
                        </a:solidFill>
                        <a:effectLst/>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Arial" panose="020B0604020202020204" pitchFamily="34" charset="0"/>
                        </a:rPr>
                        <a:t>Rel-18</a:t>
                      </a:r>
                      <a:endParaRPr lang="en-US" sz="1200" kern="1200" dirty="0">
                        <a:solidFill>
                          <a:schemeClr val="tx1"/>
                        </a:solidFill>
                        <a:effectLst/>
                        <a:latin typeface="+mn-lt"/>
                        <a:ea typeface="+mn-ea"/>
                        <a:cs typeface="Arial" panose="020B0604020202020204" pitchFamily="34" charset="0"/>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2388" indent="0" algn="l" fontAlgn="b"/>
                      <a:r>
                        <a:rPr lang="en-US" sz="1200" b="0" i="0" u="none" strike="noStrike" dirty="0">
                          <a:solidFill>
                            <a:srgbClr val="000000"/>
                          </a:solidFill>
                          <a:effectLst/>
                          <a:latin typeface="+mn-lt"/>
                        </a:rPr>
                        <a:t>Revised SID on Management Aspects of URLLC</a:t>
                      </a: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117475" indent="0" algn="l" fontAlgn="b"/>
                      <a:r>
                        <a:rPr lang="en-US" altLang="zh-CN" sz="1200" b="0" i="0" u="none" strike="noStrike" dirty="0">
                          <a:solidFill>
                            <a:srgbClr val="000000"/>
                          </a:solidFill>
                          <a:effectLst/>
                          <a:latin typeface="+mn-lt"/>
                        </a:rPr>
                        <a:t>China Unicom</a:t>
                      </a:r>
                      <a:endParaRPr lang="en-US" sz="1200" b="0" i="0" u="none" strike="noStrike" dirty="0">
                        <a:solidFill>
                          <a:srgbClr val="000000"/>
                        </a:solidFill>
                        <a:effectLst/>
                        <a:latin typeface="+mn-lt"/>
                      </a:endParaRPr>
                    </a:p>
                  </a:txBody>
                  <a:tcPr marL="6350" marR="6350" marT="6350" marB="0" anchor="b">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200" kern="1200" dirty="0">
                        <a:solidFill>
                          <a:schemeClr val="tx1"/>
                        </a:solidFill>
                        <a:latin typeface="+mn-lt"/>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7413575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a:extLst>
              <a:ext uri="{FF2B5EF4-FFF2-40B4-BE49-F238E27FC236}">
                <a16:creationId xmlns:a16="http://schemas.microsoft.com/office/drawing/2014/main" id="{178ABB1F-846B-44CB-A8B9-058F2501BA60}"/>
              </a:ext>
            </a:extLst>
          </p:cNvPr>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sp>
        <p:nvSpPr>
          <p:cNvPr id="4" name="矩形 8">
            <a:extLst>
              <a:ext uri="{FF2B5EF4-FFF2-40B4-BE49-F238E27FC236}">
                <a16:creationId xmlns:a16="http://schemas.microsoft.com/office/drawing/2014/main" id="{D578F57F-97D6-46B3-A92C-6FAA29F27237}"/>
              </a:ext>
            </a:extLst>
          </p:cNvPr>
          <p:cNvSpPr/>
          <p:nvPr/>
        </p:nvSpPr>
        <p:spPr>
          <a:xfrm>
            <a:off x="0" y="671965"/>
            <a:ext cx="10247086" cy="276999"/>
          </a:xfrm>
          <a:prstGeom prst="rect">
            <a:avLst/>
          </a:prstGeom>
          <a:solidFill>
            <a:schemeClr val="bg1"/>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Altogether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49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WIs/SIs, including </a:t>
            </a:r>
            <a:r>
              <a:rPr kumimoji="0" lang="en-US" altLang="zh-CN" sz="1200" b="1" i="0" u="none" strike="noStrike" kern="1200" cap="none" spc="0" normalizeH="0" baseline="0" noProof="0" dirty="0">
                <a:ln>
                  <a:noFill/>
                </a:ln>
                <a:solidFill>
                  <a:srgbClr val="FF3300"/>
                </a:solidFill>
                <a:effectLst/>
                <a:uLnTx/>
                <a:uFillTx/>
                <a:latin typeface="Calibri"/>
                <a:ea typeface="宋体" panose="02010600030101010101" pitchFamily="2" charset="-122"/>
                <a:cs typeface="Arial" panose="020B0604020202020204" pitchFamily="34" charset="0"/>
              </a:rPr>
              <a:t>7</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ongoing SIs and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17</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ongoing WIs,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4</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new WIDs are waiting for SA approval,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19</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studies are finished, </a:t>
            </a:r>
            <a:r>
              <a:rPr kumimoji="0" lang="en-US" altLang="zh-CN" sz="1200" b="1" i="0" u="none" strike="noStrike" kern="120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2</a:t>
            </a:r>
            <a:r>
              <a:rPr kumimoji="0" lang="en-US" altLang="zh-CN" sz="1200" b="1" i="0" u="none" strike="noStrike" kern="1200" cap="none" spc="0" normalizeH="0" baseline="0" noProof="0" dirty="0">
                <a:ln>
                  <a:noFill/>
                </a:ln>
                <a:solidFill>
                  <a:srgbClr val="0000FF"/>
                </a:solidFill>
                <a:effectLst/>
                <a:uLnTx/>
                <a:uFillTx/>
                <a:latin typeface="Calibri"/>
                <a:ea typeface="宋体" panose="02010600030101010101" pitchFamily="2" charset="-122"/>
                <a:cs typeface="Arial" panose="020B0604020202020204" pitchFamily="34" charset="0"/>
              </a:rPr>
              <a:t> work items are finished. </a:t>
            </a:r>
          </a:p>
        </p:txBody>
      </p:sp>
      <p:graphicFrame>
        <p:nvGraphicFramePr>
          <p:cNvPr id="5" name="表格 6">
            <a:extLst>
              <a:ext uri="{FF2B5EF4-FFF2-40B4-BE49-F238E27FC236}">
                <a16:creationId xmlns:a16="http://schemas.microsoft.com/office/drawing/2014/main" id="{88B72763-B63E-4A6C-A4D8-F959E662BD5C}"/>
              </a:ext>
            </a:extLst>
          </p:cNvPr>
          <p:cNvGraphicFramePr>
            <a:graphicFrameLocks noGrp="1"/>
          </p:cNvGraphicFramePr>
          <p:nvPr/>
        </p:nvGraphicFramePr>
        <p:xfrm>
          <a:off x="120651" y="948964"/>
          <a:ext cx="5518148" cy="4086226"/>
        </p:xfrm>
        <a:graphic>
          <a:graphicData uri="http://schemas.openxmlformats.org/drawingml/2006/table">
            <a:tbl>
              <a:tblPr>
                <a:tableStyleId>{5C22544A-7EE6-4342-B048-85BDC9FD1C3A}</a:tableStyleId>
              </a:tblPr>
              <a:tblGrid>
                <a:gridCol w="274822">
                  <a:extLst>
                    <a:ext uri="{9D8B030D-6E8A-4147-A177-3AD203B41FA5}">
                      <a16:colId xmlns:a16="http://schemas.microsoft.com/office/drawing/2014/main" val="20000"/>
                    </a:ext>
                  </a:extLst>
                </a:gridCol>
                <a:gridCol w="2691782">
                  <a:extLst>
                    <a:ext uri="{9D8B030D-6E8A-4147-A177-3AD203B41FA5}">
                      <a16:colId xmlns:a16="http://schemas.microsoft.com/office/drawing/2014/main" val="20001"/>
                    </a:ext>
                  </a:extLst>
                </a:gridCol>
                <a:gridCol w="901778">
                  <a:extLst>
                    <a:ext uri="{9D8B030D-6E8A-4147-A177-3AD203B41FA5}">
                      <a16:colId xmlns:a16="http://schemas.microsoft.com/office/drawing/2014/main" val="3110116580"/>
                    </a:ext>
                  </a:extLst>
                </a:gridCol>
                <a:gridCol w="873816">
                  <a:extLst>
                    <a:ext uri="{9D8B030D-6E8A-4147-A177-3AD203B41FA5}">
                      <a16:colId xmlns:a16="http://schemas.microsoft.com/office/drawing/2014/main" val="3609828058"/>
                    </a:ext>
                  </a:extLst>
                </a:gridCol>
                <a:gridCol w="775950">
                  <a:extLst>
                    <a:ext uri="{9D8B030D-6E8A-4147-A177-3AD203B41FA5}">
                      <a16:colId xmlns:a16="http://schemas.microsoft.com/office/drawing/2014/main" val="2153679179"/>
                    </a:ext>
                  </a:extLst>
                </a:gridCol>
              </a:tblGrid>
              <a:tr h="172427">
                <a:tc gridSpan="5">
                  <a:txBody>
                    <a:bodyPr/>
                    <a:lstStyle/>
                    <a:p>
                      <a:pPr marL="0" algn="l" defTabSz="1219170" rtl="0" eaLnBrk="1" latinLnBrk="0" hangingPunct="1">
                        <a:spcAft>
                          <a:spcPts val="0"/>
                        </a:spcAft>
                      </a:pPr>
                      <a:r>
                        <a:rPr lang="en-US" altLang="zh-CN" sz="105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35741">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1</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FS_eANL</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2</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FS_ANLEVA</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SP-211445</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3"/>
                  </a:ext>
                </a:extLst>
              </a:tr>
              <a:tr h="223789">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3</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 Ericsson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FS_eIDMS_MN</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700" kern="1200">
                          <a:solidFill>
                            <a:schemeClr val="dk1"/>
                          </a:solidFill>
                          <a:latin typeface="Arial" panose="020B0604020202020204" pitchFamily="34" charset="0"/>
                          <a:ea typeface="+mn-ea"/>
                          <a:cs typeface="Arial" panose="020B0604020202020204" pitchFamily="34" charset="0"/>
                        </a:rPr>
                        <a:t>SP-211450</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4"/>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4</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effectLst/>
                          <a:latin typeface="Arial" panose="020B0604020202020204" pitchFamily="34" charset="0"/>
                          <a:ea typeface="+mn-ea"/>
                          <a:cs typeface="Arial" panose="020B0604020202020204" pitchFamily="34" charset="0"/>
                        </a:rPr>
                        <a:t>Study</a:t>
                      </a:r>
                      <a:r>
                        <a:rPr lang="en-US" altLang="zh-CN" sz="700" baseline="0" dirty="0">
                          <a:effectLst/>
                          <a:latin typeface="Arial" panose="020B0604020202020204" pitchFamily="34" charset="0"/>
                          <a:ea typeface="+mn-ea"/>
                          <a:cs typeface="Arial" panose="020B0604020202020204" pitchFamily="34" charset="0"/>
                        </a:rPr>
                        <a:t> </a:t>
                      </a:r>
                      <a:r>
                        <a:rPr lang="en-US" altLang="zh-CN" sz="700" dirty="0">
                          <a:effectLst/>
                          <a:latin typeface="Arial" panose="020B0604020202020204" pitchFamily="34" charset="0"/>
                          <a:ea typeface="+mn-ea"/>
                          <a:cs typeface="Arial" panose="020B0604020202020204" pitchFamily="34" charset="0"/>
                        </a:rPr>
                        <a:t>on intent-driven management for network slicing</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Ericsson, Huawei</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FS_NETSLICE_IDMS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SP-220278</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5"/>
                  </a:ext>
                </a:extLst>
              </a:tr>
              <a:tr h="121066">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5</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Intel, NEC</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a:latin typeface="Arial" panose="020B0604020202020204" pitchFamily="34" charset="0"/>
                          <a:cs typeface="Arial" panose="020B0604020202020204" pitchFamily="34" charset="0"/>
                        </a:rPr>
                        <a:t>FS_AIML_MGMT</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SP-211443</a:t>
                      </a:r>
                      <a:endParaRPr lang="en-US" alt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6"/>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6</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Enhancement of the management aspects related to 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FS_MANWDAF</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SP-211435</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7"/>
                  </a:ext>
                </a:extLst>
              </a:tr>
              <a:tr h="198402">
                <a:tc>
                  <a:txBody>
                    <a:bodyPr/>
                    <a:lstStyle/>
                    <a:p>
                      <a:pPr marL="0" algn="l" defTabSz="1219170" rtl="0" eaLnBrk="1" latinLnBrk="0" hangingPunct="1">
                        <a:spcAft>
                          <a:spcPts val="0"/>
                        </a:spcAft>
                      </a:pPr>
                      <a:r>
                        <a:rPr lang="en-US" altLang="zh-CN" sz="700" kern="1200" dirty="0">
                          <a:solidFill>
                            <a:schemeClr val="dk1"/>
                          </a:solidFill>
                          <a:effectLst/>
                          <a:latin typeface="Arial" panose="020B0604020202020204" pitchFamily="34" charset="0"/>
                          <a:ea typeface="+mn-ea"/>
                          <a:cs typeface="Arial" panose="020B0604020202020204" pitchFamily="34" charset="0"/>
                        </a:rPr>
                        <a:t>7</a:t>
                      </a:r>
                      <a:endParaRPr lang="zh-CN" sz="7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Study</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7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FS_FSEV</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dk1"/>
                          </a:solidFill>
                          <a:latin typeface="Arial" panose="020B0604020202020204" pitchFamily="34" charset="0"/>
                          <a:ea typeface="+mn-ea"/>
                          <a:cs typeface="Arial" panose="020B0604020202020204" pitchFamily="34" charset="0"/>
                        </a:rPr>
                        <a:t>SP-220153</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8"/>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(finished)Study on measurement data collection to support RAN intelligence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Intel,</a:t>
                      </a:r>
                      <a:r>
                        <a:rPr lang="en-US" altLang="zh-CN" sz="700" kern="1200" baseline="0" dirty="0">
                          <a:solidFill>
                            <a:schemeClr val="tx1"/>
                          </a:solidFill>
                          <a:effectLst/>
                          <a:latin typeface="Arial" panose="020B0604020202020204" pitchFamily="34" charset="0"/>
                          <a:ea typeface="+mn-ea"/>
                          <a:cs typeface="Arial" panose="020B0604020202020204" pitchFamily="34" charset="0"/>
                        </a:rPr>
                        <a:t> China Mobile</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FS_MEDACO_RAN</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SP-220488</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9"/>
                  </a:ext>
                </a:extLst>
              </a:tr>
              <a:tr h="135741">
                <a:tc gridSpan="5">
                  <a:txBody>
                    <a:bodyPr/>
                    <a:lstStyle/>
                    <a:p>
                      <a:pPr algn="l">
                        <a:spcAft>
                          <a:spcPts val="0"/>
                        </a:spcAft>
                      </a:pPr>
                      <a:r>
                        <a:rPr lang="en-US" altLang="zh-CN" sz="8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8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9"/>
                  </a:ext>
                </a:extLst>
              </a:tr>
              <a:tr h="135618">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9</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Enhancement of service based management architecture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Huawei, Ericsson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SP-211451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0"/>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10</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Basic SBMA enabler enhancements</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Nokia</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FS_eSBMAe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S5-221506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1"/>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11</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URLLC</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FS_URLLC_Mgt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SP-220146</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2"/>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12</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5GLAN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FS_5GLAN_Mgt</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SP-220324</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1441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13</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of Cloud Native Virtualized Network Function</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a:t>
                      </a:r>
                      <a:r>
                        <a:rPr lang="en-US" altLang="zh-CN" sz="700" kern="1200" baseline="0">
                          <a:solidFill>
                            <a:schemeClr val="tx1"/>
                          </a:solidFill>
                          <a:effectLst/>
                          <a:latin typeface="Arial" panose="020B0604020202020204" pitchFamily="34" charset="0"/>
                          <a:ea typeface="+mn-ea"/>
                          <a:cs typeface="Arial" panose="020B0604020202020204" pitchFamily="34" charset="0"/>
                        </a:rPr>
                        <a:t> Mobile</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FS_MCVNF</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SP-220150</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4"/>
                  </a:ext>
                </a:extLst>
              </a:tr>
              <a:tr h="142297">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14</a:t>
                      </a:r>
                      <a:endParaRPr 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Aspects of 5G MOCN Network Sharing Phase2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China Unicom</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FS_MANS_ph2</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SP-220151</a:t>
                      </a:r>
                      <a:endParaRPr lang="zh-CN" altLang="zh-CN"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5"/>
                  </a:ext>
                </a:extLst>
              </a:tr>
              <a:tr h="22378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700" kern="1200" baseline="0" dirty="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Study on continuous integration continuous delivery support for 3GPP NFs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SP-211427</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6"/>
                  </a:ext>
                </a:extLst>
              </a:tr>
              <a:tr h="121066">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Study on Management of Trace/MDT phase 2 </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FS_5GMDT_Ph2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Arial" panose="020B0604020202020204" pitchFamily="34" charset="0"/>
                        </a:rPr>
                        <a:t>SP-220152</a:t>
                      </a:r>
                      <a:endParaRPr lang="zh-CN" sz="7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7"/>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17</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dirty="0">
                          <a:effectLst/>
                          <a:latin typeface="Arial" panose="020B0604020202020204" pitchFamily="34" charset="0"/>
                          <a:ea typeface="宋体" panose="02010600030101010101" pitchFamily="2" charset="-122"/>
                        </a:rPr>
                        <a:t>(finished)Study on YANG P</a:t>
                      </a:r>
                      <a:r>
                        <a:rPr lang="en-US" sz="700" dirty="0">
                          <a:solidFill>
                            <a:schemeClr val="tx1"/>
                          </a:solidFill>
                          <a:effectLst/>
                          <a:latin typeface="Arial" panose="020B0604020202020204" pitchFamily="34" charset="0"/>
                          <a:ea typeface="宋体" panose="02010600030101010101" pitchFamily="2" charset="-122"/>
                        </a:rPr>
                        <a:t>USH (stopped at SA5#144e)</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FS_YANG</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tc>
                  <a:txBody>
                    <a:bodyPr/>
                    <a:lstStyle/>
                    <a:p>
                      <a:pPr algn="l">
                        <a:spcAft>
                          <a:spcPts val="0"/>
                        </a:spcAft>
                      </a:pPr>
                      <a:r>
                        <a:rPr lang="en-US" altLang="zh-CN" sz="700" kern="1200">
                          <a:solidFill>
                            <a:schemeClr val="tx1"/>
                          </a:solidFill>
                          <a:effectLst/>
                          <a:latin typeface="Arial" panose="020B0604020202020204" pitchFamily="34" charset="0"/>
                          <a:ea typeface="+mn-ea"/>
                          <a:cs typeface="Arial" panose="020B0604020202020204" pitchFamily="34" charset="0"/>
                        </a:rPr>
                        <a:t>SP-200765</a:t>
                      </a:r>
                      <a:endParaRPr lang="zh-CN" sz="105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65000"/>
                      </a:schemeClr>
                    </a:solidFill>
                  </a:tcPr>
                </a:tc>
                <a:extLst>
                  <a:ext uri="{0D108BD9-81ED-4DB2-BD59-A6C34878D82A}">
                    <a16:rowId xmlns:a16="http://schemas.microsoft.com/office/drawing/2014/main" val="10018"/>
                  </a:ext>
                </a:extLst>
              </a:tr>
              <a:tr h="1984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18</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China Unicom</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mn-ea"/>
                          <a:cs typeface="+mn-cs"/>
                        </a:rPr>
                        <a:t>FS_IOT_NTN</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chemeClr val="tx1"/>
                          </a:solidFill>
                          <a:effectLst/>
                          <a:latin typeface="Arial" panose="020B0604020202020204" pitchFamily="34" charset="0"/>
                          <a:ea typeface="宋体" panose="02010600030101010101" pitchFamily="2" charset="-122"/>
                          <a:cs typeface="+mn-cs"/>
                        </a:rPr>
                        <a:t>SP-220490</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bg1">
                        <a:lumMod val="65000"/>
                      </a:schemeClr>
                    </a:solidFill>
                  </a:tcPr>
                </a:tc>
                <a:extLst>
                  <a:ext uri="{0D108BD9-81ED-4DB2-BD59-A6C34878D82A}">
                    <a16:rowId xmlns:a16="http://schemas.microsoft.com/office/drawing/2014/main" val="10020"/>
                  </a:ext>
                </a:extLst>
              </a:tr>
              <a:tr h="14527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宋体" panose="02010600030101010101" pitchFamily="2" charset="-122"/>
                          <a:cs typeface="+mn-cs"/>
                        </a:rPr>
                        <a:t>19</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Study on Data management phase 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Nokia</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FS_MADCOL_ph2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mn-cs"/>
                        </a:rPr>
                        <a:t>SP-220842</a:t>
                      </a:r>
                      <a:endParaRPr lang="zh-CN" sz="7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22"/>
                  </a:ext>
                </a:extLst>
              </a:tr>
            </a:tbl>
          </a:graphicData>
        </a:graphic>
      </p:graphicFrame>
      <p:graphicFrame>
        <p:nvGraphicFramePr>
          <p:cNvPr id="6" name="表格 7">
            <a:extLst>
              <a:ext uri="{FF2B5EF4-FFF2-40B4-BE49-F238E27FC236}">
                <a16:creationId xmlns:a16="http://schemas.microsoft.com/office/drawing/2014/main" id="{0559C7EF-AA8B-4B7D-A44A-DF378FCCA6F2}"/>
              </a:ext>
            </a:extLst>
          </p:cNvPr>
          <p:cNvGraphicFramePr>
            <a:graphicFrameLocks noGrp="1"/>
          </p:cNvGraphicFramePr>
          <p:nvPr/>
        </p:nvGraphicFramePr>
        <p:xfrm>
          <a:off x="120652" y="5047582"/>
          <a:ext cx="5518148" cy="1447800"/>
        </p:xfrm>
        <a:graphic>
          <a:graphicData uri="http://schemas.openxmlformats.org/drawingml/2006/table">
            <a:tbl>
              <a:tblPr>
                <a:tableStyleId>{5C22544A-7EE6-4342-B048-85BDC9FD1C3A}</a:tableStyleId>
              </a:tblPr>
              <a:tblGrid>
                <a:gridCol w="265010">
                  <a:extLst>
                    <a:ext uri="{9D8B030D-6E8A-4147-A177-3AD203B41FA5}">
                      <a16:colId xmlns:a16="http://schemas.microsoft.com/office/drawing/2014/main" val="20000"/>
                    </a:ext>
                  </a:extLst>
                </a:gridCol>
                <a:gridCol w="2699384">
                  <a:extLst>
                    <a:ext uri="{9D8B030D-6E8A-4147-A177-3AD203B41FA5}">
                      <a16:colId xmlns:a16="http://schemas.microsoft.com/office/drawing/2014/main" val="20001"/>
                    </a:ext>
                  </a:extLst>
                </a:gridCol>
                <a:gridCol w="913640">
                  <a:extLst>
                    <a:ext uri="{9D8B030D-6E8A-4147-A177-3AD203B41FA5}">
                      <a16:colId xmlns:a16="http://schemas.microsoft.com/office/drawing/2014/main" val="20002"/>
                    </a:ext>
                  </a:extLst>
                </a:gridCol>
                <a:gridCol w="856343">
                  <a:extLst>
                    <a:ext uri="{9D8B030D-6E8A-4147-A177-3AD203B41FA5}">
                      <a16:colId xmlns:a16="http://schemas.microsoft.com/office/drawing/2014/main" val="20003"/>
                    </a:ext>
                  </a:extLst>
                </a:gridCol>
                <a:gridCol w="783771">
                  <a:extLst>
                    <a:ext uri="{9D8B030D-6E8A-4147-A177-3AD203B41FA5}">
                      <a16:colId xmlns:a16="http://schemas.microsoft.com/office/drawing/2014/main" val="20005"/>
                    </a:ext>
                  </a:extLst>
                </a:gridCol>
              </a:tblGrid>
              <a:tr h="119748">
                <a:tc gridSpan="5">
                  <a:txBody>
                    <a:bodyPr/>
                    <a:lstStyle/>
                    <a:p>
                      <a:pPr marL="0" algn="l" defTabSz="1219170" rtl="0" eaLnBrk="1" latinLnBrk="0" hangingPunct="1">
                        <a:spcAft>
                          <a:spcPts val="0"/>
                        </a:spcAft>
                      </a:pPr>
                      <a:r>
                        <a:rPr lang="en-US" altLang="zh-CN" sz="8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8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20</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algn="l">
                        <a:spcAft>
                          <a:spcPts val="0"/>
                        </a:spcAft>
                      </a:pPr>
                      <a:r>
                        <a:rPr lang="en-US" sz="700" kern="1200" dirty="0">
                          <a:solidFill>
                            <a:schemeClr val="tx1"/>
                          </a:solidFill>
                          <a:effectLst/>
                          <a:latin typeface="Arial" panose="020B0604020202020204" pitchFamily="34" charset="0"/>
                          <a:ea typeface="+mn-ea"/>
                          <a:cs typeface="Arial" panose="020B0604020202020204" pitchFamily="34" charset="0"/>
                        </a:rPr>
                        <a:t>(finished)Study on enhancement of management of non-public networks</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700" kern="1200" dirty="0">
                          <a:solidFill>
                            <a:schemeClr val="tx1"/>
                          </a:solidFill>
                          <a:effectLst/>
                          <a:latin typeface="Arial" panose="020B0604020202020204" pitchFamily="34" charset="0"/>
                          <a:ea typeface="+mn-ea"/>
                          <a:cs typeface="Arial" panose="020B0604020202020204" pitchFamily="34" charset="0"/>
                        </a:rPr>
                        <a:t>Huawei</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GB" sz="700" kern="1200" dirty="0" err="1">
                          <a:solidFill>
                            <a:schemeClr val="tx1"/>
                          </a:solidFill>
                          <a:effectLst/>
                          <a:latin typeface="Arial" panose="020B0604020202020204" pitchFamily="34" charset="0"/>
                          <a:ea typeface="+mn-ea"/>
                          <a:cs typeface="Arial" panose="020B0604020202020204" pitchFamily="34" charset="0"/>
                        </a:rPr>
                        <a:t>FS_OAM_eNPN</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chemeClr val="tx1"/>
                          </a:solidFill>
                          <a:effectLst/>
                          <a:latin typeface="Arial" panose="020B0604020202020204" pitchFamily="34" charset="0"/>
                          <a:ea typeface="+mn-ea"/>
                          <a:cs typeface="Arial" panose="020B0604020202020204" pitchFamily="34" charset="0"/>
                        </a:rPr>
                        <a:t>SP-211436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2"/>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21</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FS_EE5G_Ph2</a:t>
                      </a: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3"/>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22</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700" dirty="0">
                        <a:latin typeface="Arial" panose="020B0604020202020204" pitchFamily="34" charset="0"/>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FS_NSOEU</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4"/>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23</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700">
                          <a:latin typeface="Arial" panose="020B0604020202020204" pitchFamily="34" charset="0"/>
                          <a:cs typeface="Arial" panose="020B0604020202020204" pitchFamily="34" charset="0"/>
                        </a:rPr>
                        <a:t>Huawei</a:t>
                      </a:r>
                      <a:endParaRPr lang="zh-CN" altLang="en-US" sz="7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7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5"/>
                  </a:ext>
                </a:extLst>
              </a:tr>
              <a:tr h="106802">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24</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7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700" kern="1200">
                          <a:solidFill>
                            <a:srgbClr val="000000"/>
                          </a:solidFill>
                          <a:effectLst/>
                          <a:latin typeface="Arial" panose="020B0604020202020204" pitchFamily="34" charset="0"/>
                          <a:ea typeface="+mn-ea"/>
                          <a:cs typeface="Arial" panose="020B0604020202020204" pitchFamily="34" charset="0"/>
                        </a:rPr>
                        <a:t>Huawei</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Arial" panose="020B0604020202020204" pitchFamily="34" charset="0"/>
                          <a:cs typeface="Arial" panose="020B0604020202020204" pitchFamily="34" charset="0"/>
                        </a:rPr>
                        <a:t>FS_DCSA</a:t>
                      </a:r>
                      <a:endParaRPr lang="zh-CN" altLang="en-US" sz="7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7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6"/>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25</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(finished) Study on management aspects of network slice management capability exposure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FS_NSCE</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75000"/>
                      </a:schemeClr>
                    </a:solidFill>
                  </a:tcPr>
                </a:tc>
                <a:extLst>
                  <a:ext uri="{0D108BD9-81ED-4DB2-BD59-A6C34878D82A}">
                    <a16:rowId xmlns:a16="http://schemas.microsoft.com/office/drawing/2014/main" val="10007"/>
                  </a:ext>
                </a:extLst>
              </a:tr>
              <a:tr h="197423">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26</a:t>
                      </a:r>
                      <a:endParaRPr lang="zh-CN" altLang="en-US" sz="7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chemeClr val="tx1"/>
                          </a:solidFill>
                          <a:effectLst/>
                          <a:latin typeface="Arial" panose="020B0604020202020204" pitchFamily="34" charset="0"/>
                          <a:ea typeface="+mn-ea"/>
                          <a:cs typeface="Arial" panose="020B0604020202020204" pitchFamily="34" charset="0"/>
                        </a:rPr>
                        <a:t>(finished) </a:t>
                      </a:r>
                      <a:r>
                        <a:rPr lang="en-US" altLang="zh-CN" sz="7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FS_MEC_ECM</a:t>
                      </a:r>
                      <a:endParaRPr lang="zh-CN"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7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08"/>
                  </a:ext>
                </a:extLst>
              </a:tr>
            </a:tbl>
          </a:graphicData>
        </a:graphic>
      </p:graphicFrame>
      <p:graphicFrame>
        <p:nvGraphicFramePr>
          <p:cNvPr id="7" name="表格 5">
            <a:extLst>
              <a:ext uri="{FF2B5EF4-FFF2-40B4-BE49-F238E27FC236}">
                <a16:creationId xmlns:a16="http://schemas.microsoft.com/office/drawing/2014/main" id="{56FFBA36-1DB3-45A5-B734-57A231250EAF}"/>
              </a:ext>
            </a:extLst>
          </p:cNvPr>
          <p:cNvGraphicFramePr>
            <a:graphicFrameLocks noGrp="1"/>
          </p:cNvGraphicFramePr>
          <p:nvPr/>
        </p:nvGraphicFramePr>
        <p:xfrm>
          <a:off x="5737499" y="1043307"/>
          <a:ext cx="5949224" cy="4775737"/>
        </p:xfrm>
        <a:graphic>
          <a:graphicData uri="http://schemas.openxmlformats.org/drawingml/2006/table">
            <a:tbl>
              <a:tblPr>
                <a:tableStyleId>{5C22544A-7EE6-4342-B048-85BDC9FD1C3A}</a:tableStyleId>
              </a:tblPr>
              <a:tblGrid>
                <a:gridCol w="327426">
                  <a:extLst>
                    <a:ext uri="{9D8B030D-6E8A-4147-A177-3AD203B41FA5}">
                      <a16:colId xmlns:a16="http://schemas.microsoft.com/office/drawing/2014/main" val="20000"/>
                    </a:ext>
                  </a:extLst>
                </a:gridCol>
                <a:gridCol w="2595433">
                  <a:extLst>
                    <a:ext uri="{9D8B030D-6E8A-4147-A177-3AD203B41FA5}">
                      <a16:colId xmlns:a16="http://schemas.microsoft.com/office/drawing/2014/main" val="20001"/>
                    </a:ext>
                  </a:extLst>
                </a:gridCol>
                <a:gridCol w="1140823">
                  <a:extLst>
                    <a:ext uri="{9D8B030D-6E8A-4147-A177-3AD203B41FA5}">
                      <a16:colId xmlns:a16="http://schemas.microsoft.com/office/drawing/2014/main" val="47629550"/>
                    </a:ext>
                  </a:extLst>
                </a:gridCol>
                <a:gridCol w="975845">
                  <a:extLst>
                    <a:ext uri="{9D8B030D-6E8A-4147-A177-3AD203B41FA5}">
                      <a16:colId xmlns:a16="http://schemas.microsoft.com/office/drawing/2014/main" val="3406308894"/>
                    </a:ext>
                  </a:extLst>
                </a:gridCol>
                <a:gridCol w="909697">
                  <a:extLst>
                    <a:ext uri="{9D8B030D-6E8A-4147-A177-3AD203B41FA5}">
                      <a16:colId xmlns:a16="http://schemas.microsoft.com/office/drawing/2014/main" val="20004"/>
                    </a:ext>
                  </a:extLst>
                </a:gridCol>
              </a:tblGrid>
              <a:tr h="168804">
                <a:tc gridSpan="5">
                  <a:txBody>
                    <a:bodyPr/>
                    <a:lstStyle/>
                    <a:p>
                      <a:pPr algn="l">
                        <a:spcAft>
                          <a:spcPts val="0"/>
                        </a:spcAft>
                      </a:pPr>
                      <a:r>
                        <a:rPr lang="en-GB" sz="1100" b="1" dirty="0">
                          <a:effectLst/>
                          <a:latin typeface="Arial" panose="020B0604020202020204" pitchFamily="34" charset="0"/>
                          <a:cs typeface="Arial" panose="020B0604020202020204" pitchFamily="34" charset="0"/>
                        </a:rPr>
                        <a:t> </a:t>
                      </a:r>
                      <a:r>
                        <a:rPr lang="en-GB" sz="11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050" b="1" dirty="0">
                          <a:effectLst/>
                          <a:latin typeface="Arial" panose="020B0604020202020204" pitchFamily="34" charset="0"/>
                          <a:cs typeface="Arial" panose="020B0604020202020204" pitchFamily="34" charset="0"/>
                        </a:rPr>
                        <a:t> </a:t>
                      </a:r>
                      <a:endParaRPr lang="zh-CN" sz="16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1"/>
                  </a:ext>
                </a:extLst>
              </a:tr>
              <a:tr h="159695">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p>
                  </a:txBody>
                  <a:tcPr marL="9525" marR="9525" marT="9525" marB="9525">
                    <a:solidFill>
                      <a:schemeClr val="tx2">
                        <a:lumMod val="20000"/>
                        <a:lumOff val="80000"/>
                      </a:schemeClr>
                    </a:solidFill>
                  </a:tcPr>
                </a:tc>
                <a:tc>
                  <a:txBody>
                    <a:bodyPr/>
                    <a:lstStyle/>
                    <a:p>
                      <a:r>
                        <a:rPr lang="en-US" altLang="zh-CN" sz="8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altLang="en-US" sz="2000"/>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002"/>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algn="l" fontAlgn="t"/>
                      <a:r>
                        <a:rPr lang="en-US" altLang="zh-CN" sz="800" b="0" i="0" u="none" strike="noStrike" dirty="0">
                          <a:solidFill>
                            <a:schemeClr val="tx1"/>
                          </a:solidFill>
                          <a:effectLst/>
                          <a:latin typeface="+mn-lt"/>
                          <a:ea typeface="等线" panose="02010600030101010101" pitchFamily="2" charset="-122"/>
                        </a:rPr>
                        <a:t>Management Data Analytics phase 2 </a:t>
                      </a: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Intel, NEC</a:t>
                      </a:r>
                      <a:endParaRPr lang="zh-CN" altLang="en-US" sz="2000"/>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a:solidFill>
                            <a:schemeClr val="tx1"/>
                          </a:solidFill>
                          <a:effectLst/>
                          <a:latin typeface="Arial" panose="020B0604020202020204" pitchFamily="34" charset="0"/>
                          <a:ea typeface="+mn-ea"/>
                          <a:cs typeface="Arial" panose="020B0604020202020204" pitchFamily="34" charset="0"/>
                        </a:rPr>
                        <a:t>eMDAS_Ph2</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Arial" panose="020B0604020202020204" pitchFamily="34" charset="0"/>
                          <a:ea typeface="+mn-ea"/>
                          <a:cs typeface="Arial" panose="020B0604020202020204" pitchFamily="34" charset="0"/>
                        </a:rPr>
                        <a:t>SP-220981</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543939380"/>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AI/ML management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r>
                        <a:rPr lang="en-US" altLang="zh-CN" sz="800" kern="1200">
                          <a:solidFill>
                            <a:schemeClr val="tx1"/>
                          </a:solidFill>
                          <a:effectLst/>
                          <a:latin typeface="Arial" panose="020B0604020202020204" pitchFamily="34" charset="0"/>
                          <a:ea typeface="微软雅黑" panose="020B0503020204020204" pitchFamily="34" charset="-122"/>
                          <a:cs typeface="Arial" panose="020B0604020202020204" pitchFamily="34" charset="0"/>
                        </a:rPr>
                        <a:t>Intel, NEC</a:t>
                      </a:r>
                      <a:endParaRPr lang="zh-CN" altLang="en-US" sz="2000">
                        <a:solidFill>
                          <a:schemeClr val="tx1"/>
                        </a:solidFill>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800" kern="1200">
                          <a:solidFill>
                            <a:schemeClr val="tx1"/>
                          </a:solidFill>
                          <a:effectLst/>
                          <a:latin typeface="Arial" panose="020B0604020202020204" pitchFamily="34" charset="0"/>
                          <a:ea typeface="+mn-ea"/>
                          <a:cs typeface="Arial" panose="020B0604020202020204" pitchFamily="34" charset="0"/>
                        </a:rPr>
                        <a:t>AIML_MGMT</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altLang="zh-CN" sz="800" dirty="0">
                          <a:solidFill>
                            <a:schemeClr val="tx1"/>
                          </a:solidFill>
                          <a:effectLst/>
                          <a:latin typeface="Arial" panose="020B0604020202020204" pitchFamily="34" charset="0"/>
                          <a:cs typeface="Arial" panose="020B0604020202020204" pitchFamily="34" charset="0"/>
                        </a:rPr>
                        <a:t>SP-230335</a:t>
                      </a:r>
                      <a:endParaRPr lang="zh-CN" altLang="en-US" sz="800" kern="1200" dirty="0">
                        <a:solidFill>
                          <a:schemeClr val="tx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a16="http://schemas.microsoft.com/office/drawing/2014/main" val="1061879106"/>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4</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Intent driven Management Service for Mobile Network phase 2 </a:t>
                      </a:r>
                    </a:p>
                  </a:txBody>
                  <a:tcPr marL="6350" marR="6350" marT="6350" marB="0" anchor="b">
                    <a:solidFill>
                      <a:schemeClr val="tx2">
                        <a:lumMod val="20000"/>
                        <a:lumOff val="80000"/>
                      </a:schemeClr>
                    </a:solidFill>
                  </a:tcPr>
                </a:tc>
                <a:tc>
                  <a:txBody>
                    <a:bodyPr/>
                    <a:lstStyle/>
                    <a:p>
                      <a:r>
                        <a:rPr lang="en-US" sz="800" kern="1200">
                          <a:solidFill>
                            <a:schemeClr val="tx1"/>
                          </a:solidFill>
                          <a:effectLst/>
                          <a:latin typeface="Arial" panose="020B0604020202020204" pitchFamily="34" charset="0"/>
                          <a:ea typeface="宋体" panose="02010600030101010101" pitchFamily="2" charset="-122"/>
                          <a:cs typeface="Arial" panose="020B0604020202020204" pitchFamily="34" charset="0"/>
                        </a:rPr>
                        <a:t>Huawei, Ericsson</a:t>
                      </a:r>
                      <a:endParaRPr lang="zh-CN" altLang="en-US" sz="2000">
                        <a:solidFill>
                          <a:schemeClr val="tx1"/>
                        </a:solidFill>
                      </a:endParaRPr>
                    </a:p>
                  </a:txBody>
                  <a:tcPr marL="6350" marR="6350" marT="6350" marB="0" anchor="b">
                    <a:solidFill>
                      <a:schemeClr val="tx2">
                        <a:lumMod val="20000"/>
                        <a:lumOff val="80000"/>
                      </a:schemeClr>
                    </a:solidFill>
                  </a:tcPr>
                </a:tc>
                <a:tc>
                  <a:txBody>
                    <a:bodyPr/>
                    <a:lstStyle/>
                    <a:p>
                      <a:pPr marL="0" algn="l" defTabSz="1219170" rtl="0" eaLnBrk="1" latinLnBrk="0" hangingPunct="1">
                        <a:spcAft>
                          <a:spcPts val="0"/>
                        </a:spcAft>
                      </a:pPr>
                      <a:r>
                        <a:rPr lang="en-US" altLang="zh-CN" sz="800" kern="1200">
                          <a:solidFill>
                            <a:schemeClr val="tx1"/>
                          </a:solidFill>
                          <a:effectLst/>
                          <a:latin typeface="Arial" panose="020B0604020202020204" pitchFamily="34" charset="0"/>
                          <a:ea typeface="宋体" panose="02010600030101010101" pitchFamily="2" charset="-122"/>
                          <a:cs typeface="Arial" panose="020B0604020202020204" pitchFamily="34" charset="0"/>
                        </a:rPr>
                        <a:t>IDMS_MN_ph2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tx2">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SP-230180</a:t>
                      </a:r>
                    </a:p>
                  </a:txBody>
                  <a:tcPr marL="6350" marR="6350" marT="6350" marB="0" anchor="b">
                    <a:solidFill>
                      <a:schemeClr val="tx2">
                        <a:lumMod val="20000"/>
                        <a:lumOff val="80000"/>
                      </a:schemeClr>
                    </a:solidFill>
                  </a:tcPr>
                </a:tc>
                <a:extLst>
                  <a:ext uri="{0D108BD9-81ED-4DB2-BD59-A6C34878D82A}">
                    <a16:rowId xmlns:a16="http://schemas.microsoft.com/office/drawing/2014/main" val="1334937300"/>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Service based management architecture </a:t>
                      </a:r>
                    </a:p>
                  </a:txBody>
                  <a:tcPr marL="6350" marR="6350" marT="6350" marB="0" anchor="b">
                    <a:solidFill>
                      <a:schemeClr val="accent6">
                        <a:lumMod val="20000"/>
                        <a:lumOff val="80000"/>
                      </a:schemeClr>
                    </a:solidFill>
                  </a:tcPr>
                </a:tc>
                <a:tc>
                  <a:txBody>
                    <a:bodyPr/>
                    <a:lstStyle/>
                    <a:p>
                      <a:r>
                        <a:rPr lang="en-US" sz="800" kern="1200">
                          <a:solidFill>
                            <a:schemeClr val="tx1"/>
                          </a:solidFill>
                          <a:effectLst/>
                          <a:latin typeface="Arial" panose="020B0604020202020204" pitchFamily="34" charset="0"/>
                          <a:ea typeface="+mn-ea"/>
                          <a:cs typeface="Arial" panose="020B0604020202020204" pitchFamily="34" charset="0"/>
                        </a:rPr>
                        <a:t>Huawei,</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Ericsson,</a:t>
                      </a:r>
                      <a:r>
                        <a:rPr lang="zh-CN" altLang="en-US" sz="800" kern="1200">
                          <a:solidFill>
                            <a:schemeClr val="tx1"/>
                          </a:solidFill>
                          <a:effectLst/>
                          <a:latin typeface="Arial" panose="020B0604020202020204" pitchFamily="34" charset="0"/>
                          <a:ea typeface="+mn-ea"/>
                          <a:cs typeface="Arial" panose="020B0604020202020204" pitchFamily="34" charset="0"/>
                        </a:rPr>
                        <a:t> </a:t>
                      </a:r>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solidFill>
                          <a:schemeClr val="tx1"/>
                        </a:solidFill>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eSBMA</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SP-230174</a:t>
                      </a:r>
                    </a:p>
                  </a:txBody>
                  <a:tcPr marL="6350" marR="6350" marT="6350" marB="0" anchor="b">
                    <a:solidFill>
                      <a:schemeClr val="accent6">
                        <a:lumMod val="20000"/>
                        <a:lumOff val="80000"/>
                      </a:schemeClr>
                    </a:solidFill>
                  </a:tcPr>
                </a:tc>
                <a:extLst>
                  <a:ext uri="{0D108BD9-81ED-4DB2-BD59-A6C34878D82A}">
                    <a16:rowId xmlns:a16="http://schemas.microsoft.com/office/drawing/2014/main" val="1159492382"/>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6</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Ericsson </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rgbClr val="000000"/>
                          </a:solidFill>
                          <a:effectLst/>
                          <a:latin typeface="Arial" panose="020B0604020202020204" pitchFamily="34" charset="0"/>
                          <a:ea typeface="+mn-ea"/>
                          <a:cs typeface="Arial" panose="020B0604020202020204" pitchFamily="34" charset="0"/>
                        </a:rPr>
                        <a:t>NSRULE</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4"/>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7</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Network slice provisioning enhancement</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Samsung</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2308453416"/>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8</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Management of Trace/MDT phase 2 </a:t>
                      </a: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5GMDT_Ph2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SP-221163</a:t>
                      </a:r>
                      <a:endParaRPr lang="zh-CN" alt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303857364"/>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9</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China Telecom, Intel</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2349257668"/>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10</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800" dirty="0">
                          <a:solidFill>
                            <a:schemeClr val="tx1"/>
                          </a:solidFill>
                          <a:effectLst/>
                          <a:latin typeface="Arial" panose="020B0604020202020204" pitchFamily="34" charset="0"/>
                          <a:ea typeface="+mn-ea"/>
                          <a:cs typeface="Arial" panose="020B0604020202020204" pitchFamily="34" charset="0"/>
                        </a:rPr>
                        <a:t>(finished) Enhancement of </a:t>
                      </a:r>
                      <a:r>
                        <a:rPr lang="en-GB" altLang="zh-CN" sz="800" dirty="0" err="1">
                          <a:solidFill>
                            <a:schemeClr val="tx1"/>
                          </a:solidFill>
                          <a:effectLst/>
                          <a:latin typeface="Arial" panose="020B0604020202020204" pitchFamily="34" charset="0"/>
                          <a:ea typeface="+mn-ea"/>
                          <a:cs typeface="Arial" panose="020B0604020202020204" pitchFamily="34" charset="0"/>
                        </a:rPr>
                        <a:t>QoE</a:t>
                      </a:r>
                      <a:r>
                        <a:rPr lang="en-GB" altLang="zh-CN" sz="800" dirty="0">
                          <a:solidFill>
                            <a:schemeClr val="tx1"/>
                          </a:solidFill>
                          <a:effectLst/>
                          <a:latin typeface="Arial" panose="020B0604020202020204" pitchFamily="34" charset="0"/>
                          <a:ea typeface="+mn-ea"/>
                          <a:cs typeface="Arial" panose="020B0604020202020204" pitchFamily="34" charset="0"/>
                        </a:rPr>
                        <a:t> Measurement Collection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SP-200193</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4117441265"/>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11</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Additional NRM features phase 2 </a:t>
                      </a: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rgbClr val="000000"/>
                          </a:solidFill>
                          <a:effectLst/>
                          <a:latin typeface="Arial" panose="020B0604020202020204" pitchFamily="34" charset="0"/>
                          <a:ea typeface="+mn-ea"/>
                          <a:cs typeface="Arial" panose="020B0604020202020204" pitchFamily="34" charset="0"/>
                        </a:rPr>
                        <a:t>AdNRM_ph2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5"/>
                  </a:ext>
                </a:extLst>
              </a:tr>
              <a:tr h="226220">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12</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Management Aspects related to NWDAF </a:t>
                      </a:r>
                    </a:p>
                  </a:txBody>
                  <a:tcPr marL="6350" marR="6350" marT="6350" marB="0" anchor="b">
                    <a:solidFill>
                      <a:schemeClr val="accent6">
                        <a:lumMod val="20000"/>
                        <a:lumOff val="80000"/>
                      </a:schemeClr>
                    </a:solidFill>
                  </a:tcPr>
                </a:tc>
                <a:tc>
                  <a:txBody>
                    <a:bodyPr/>
                    <a:lstStyle/>
                    <a:p>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China telecom</a:t>
                      </a:r>
                      <a:endParaRPr lang="zh-CN" altLang="en-US" sz="2000" dirty="0">
                        <a:solidFill>
                          <a:schemeClr val="tx1"/>
                        </a:solidFill>
                      </a:endParaRPr>
                    </a:p>
                  </a:txBody>
                  <a:tcPr marL="6350" marR="6350" marT="6350" marB="0" anchor="b">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MANWDAF</a:t>
                      </a:r>
                      <a:endParaRPr lang="zh-CN" alt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SP-230181</a:t>
                      </a:r>
                    </a:p>
                  </a:txBody>
                  <a:tcPr marL="6350" marR="6350" marT="6350" marB="0" anchor="b">
                    <a:solidFill>
                      <a:schemeClr val="accent6">
                        <a:lumMod val="20000"/>
                        <a:lumOff val="80000"/>
                      </a:schemeClr>
                    </a:solidFill>
                  </a:tcPr>
                </a:tc>
                <a:extLst>
                  <a:ext uri="{0D108BD9-81ED-4DB2-BD59-A6C34878D82A}">
                    <a16:rowId xmlns:a16="http://schemas.microsoft.com/office/drawing/2014/main" val="2707155363"/>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13</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r>
                        <a:rPr lang="en-US" altLang="zh-CN" sz="800" kern="1200">
                          <a:solidFill>
                            <a:srgbClr val="000000"/>
                          </a:solidFill>
                          <a:effectLst/>
                          <a:latin typeface="Arial" panose="020B0604020202020204" pitchFamily="34" charset="0"/>
                          <a:ea typeface="+mn-ea"/>
                          <a:cs typeface="Arial" panose="020B0604020202020204" pitchFamily="34" charset="0"/>
                        </a:rPr>
                        <a:t>Samsung,</a:t>
                      </a:r>
                      <a:r>
                        <a:rPr lang="en-US" altLang="zh-CN" sz="800" kern="1200" baseline="0">
                          <a:solidFill>
                            <a:srgbClr val="000000"/>
                          </a:solidFill>
                          <a:effectLst/>
                          <a:latin typeface="Arial" panose="020B0604020202020204" pitchFamily="34" charset="0"/>
                          <a:ea typeface="+mn-ea"/>
                          <a:cs typeface="Arial" panose="020B0604020202020204" pitchFamily="34" charset="0"/>
                        </a:rPr>
                        <a:t> Intel</a:t>
                      </a:r>
                      <a:endParaRPr lang="zh-CN" altLang="en-US" sz="2000"/>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rgbClr val="000000"/>
                          </a:solidFill>
                          <a:effectLst/>
                          <a:latin typeface="Arial" panose="020B0604020202020204" pitchFamily="34" charset="0"/>
                          <a:ea typeface="+mn-ea"/>
                          <a:cs typeface="Arial" panose="020B0604020202020204" pitchFamily="34" charset="0"/>
                        </a:rPr>
                        <a:t>eECM</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a16="http://schemas.microsoft.com/office/drawing/2014/main" val="10006"/>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14</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 of 5GLAN</a:t>
                      </a:r>
                    </a:p>
                  </a:txBody>
                  <a:tcPr marL="6350" marR="6350" marT="6350" marB="0" anchor="b">
                    <a:solidFill>
                      <a:schemeClr val="accent6">
                        <a:lumMod val="20000"/>
                        <a:lumOff val="8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Mobile Com. Corporation</a:t>
                      </a:r>
                      <a:endParaRPr lang="zh-CN" altLang="en-US" sz="2000" dirty="0">
                        <a:solidFill>
                          <a:schemeClr val="tx1"/>
                        </a:solidFill>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5GLAN_Mgt</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SP-230175</a:t>
                      </a:r>
                    </a:p>
                  </a:txBody>
                  <a:tcPr marL="6350" marR="6350" marT="6350" marB="0" anchor="b">
                    <a:solidFill>
                      <a:schemeClr val="accent6">
                        <a:lumMod val="20000"/>
                        <a:lumOff val="80000"/>
                      </a:schemeClr>
                    </a:solidFill>
                  </a:tcPr>
                </a:tc>
                <a:extLst>
                  <a:ext uri="{0D108BD9-81ED-4DB2-BD59-A6C34878D82A}">
                    <a16:rowId xmlns:a16="http://schemas.microsoft.com/office/drawing/2014/main" val="2230201879"/>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15</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Management Aspects of NTN</a:t>
                      </a:r>
                    </a:p>
                  </a:txBody>
                  <a:tcPr marL="6350" marR="6350" marT="6350" marB="0" anchor="b">
                    <a:solidFill>
                      <a:schemeClr val="accent6">
                        <a:lumMod val="20000"/>
                        <a:lumOff val="80000"/>
                      </a:schemeClr>
                    </a:solidFill>
                  </a:tcPr>
                </a:tc>
                <a:tc>
                  <a:txBody>
                    <a:bodyPr/>
                    <a:lstStyle/>
                    <a:p>
                      <a:r>
                        <a:rPr lang="en-US" sz="800" kern="1200" dirty="0">
                          <a:solidFill>
                            <a:schemeClr val="tx1"/>
                          </a:solidFill>
                          <a:effectLst/>
                          <a:latin typeface="Arial" panose="020B0604020202020204" pitchFamily="34" charset="0"/>
                          <a:ea typeface="+mn-ea"/>
                          <a:cs typeface="Arial" panose="020B0604020202020204" pitchFamily="34" charset="0"/>
                        </a:rPr>
                        <a:t>China </a:t>
                      </a:r>
                      <a:r>
                        <a:rPr lang="en-US" sz="800" kern="1200" dirty="0" err="1">
                          <a:solidFill>
                            <a:schemeClr val="tx1"/>
                          </a:solidFill>
                          <a:effectLst/>
                          <a:latin typeface="Arial" panose="020B0604020202020204" pitchFamily="34" charset="0"/>
                          <a:ea typeface="+mn-ea"/>
                          <a:cs typeface="Arial" panose="020B0604020202020204" pitchFamily="34" charset="0"/>
                        </a:rPr>
                        <a:t>Unicom,CATT</a:t>
                      </a:r>
                      <a:endParaRPr lang="zh-CN" altLang="en-US" sz="2000" dirty="0">
                        <a:solidFill>
                          <a:schemeClr val="tx1"/>
                        </a:solidFill>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OAM_NTN</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chemeClr val="tx1"/>
                          </a:solidFill>
                          <a:effectLst/>
                          <a:latin typeface="Arial" panose="020B0604020202020204" pitchFamily="34" charset="0"/>
                          <a:ea typeface="+mn-ea"/>
                          <a:cs typeface="Arial" panose="020B0604020202020204" pitchFamily="34" charset="0"/>
                        </a:rPr>
                        <a:t>SP-230183</a:t>
                      </a:r>
                    </a:p>
                  </a:txBody>
                  <a:tcPr marL="6350" marR="6350" marT="6350" marB="0" anchor="b">
                    <a:solidFill>
                      <a:schemeClr val="accent6">
                        <a:lumMod val="20000"/>
                        <a:lumOff val="80000"/>
                      </a:schemeClr>
                    </a:solidFill>
                  </a:tcPr>
                </a:tc>
                <a:extLst>
                  <a:ext uri="{0D108BD9-81ED-4DB2-BD59-A6C34878D82A}">
                    <a16:rowId xmlns:a16="http://schemas.microsoft.com/office/drawing/2014/main" val="2223995143"/>
                  </a:ext>
                </a:extLst>
              </a:tr>
              <a:tr h="127464">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16</a:t>
                      </a:r>
                      <a:endParaRPr 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dirty="0">
                          <a:solidFill>
                            <a:schemeClr val="tx1"/>
                          </a:solidFill>
                          <a:latin typeface="Arial" panose="020B0604020202020204" pitchFamily="34" charset="0"/>
                          <a:cs typeface="Arial" panose="020B0604020202020204" pitchFamily="34" charset="0"/>
                        </a:rPr>
                        <a:t>(finished) methodology for deprecation</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Ericsson</a:t>
                      </a:r>
                      <a:endParaRPr lang="zh-CN" altLang="en-US" sz="2000"/>
                    </a:p>
                  </a:txBody>
                  <a:tcPr marL="9525" marR="9525" marT="9525" marB="9525">
                    <a:solidFill>
                      <a:schemeClr val="bg1">
                        <a:lumMod val="65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a:solidFill>
                            <a:schemeClr val="tx1"/>
                          </a:solidFill>
                          <a:effectLst/>
                          <a:latin typeface="Arial" panose="020B0604020202020204" pitchFamily="34" charset="0"/>
                          <a:ea typeface="+mn-ea"/>
                          <a:cs typeface="Arial" panose="020B0604020202020204" pitchFamily="34" charset="0"/>
                        </a:rPr>
                        <a:t>OAM_MetDep</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65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SP-220843</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extLst>
                  <a:ext uri="{0D108BD9-81ED-4DB2-BD59-A6C34878D82A}">
                    <a16:rowId xmlns:a16="http://schemas.microsoft.com/office/drawing/2014/main" val="1001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Management of cloud-native Virtualized Network Functions (for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China </a:t>
                      </a:r>
                      <a:r>
                        <a:rPr lang="en-US" altLang="zh-CN" sz="800" kern="1200" dirty="0" err="1">
                          <a:solidFill>
                            <a:srgbClr val="0000FF"/>
                          </a:solidFill>
                          <a:effectLst/>
                          <a:latin typeface="Arial" panose="020B0604020202020204" pitchFamily="34" charset="0"/>
                          <a:ea typeface="+mn-ea"/>
                          <a:cs typeface="Arial" panose="020B0604020202020204" pitchFamily="34" charset="0"/>
                        </a:rPr>
                        <a:t>Mobile,Huawei,AsiaInfo</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MCVNF</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S5-233557</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extLst>
                  <a:ext uri="{0D108BD9-81ED-4DB2-BD59-A6C34878D82A}">
                    <a16:rowId xmlns:a16="http://schemas.microsoft.com/office/drawing/2014/main" val="224291887"/>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Management Aspect of 5G Network Sharing Phase2 </a:t>
                      </a:r>
                      <a:r>
                        <a:rPr lang="en-US" altLang="zh-CN" sz="800" kern="1200" dirty="0">
                          <a:solidFill>
                            <a:srgbClr val="0000FF"/>
                          </a:solidFill>
                          <a:effectLst/>
                          <a:latin typeface="Arial" panose="020B0604020202020204" pitchFamily="34" charset="0"/>
                          <a:ea typeface="+mn-ea"/>
                          <a:cs typeface="Arial" panose="020B0604020202020204" pitchFamily="34" charset="0"/>
                        </a:rPr>
                        <a:t>(for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China Unicom, Ericsson</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MANS_ph2</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S5‑234501	</a:t>
                      </a:r>
                    </a:p>
                  </a:txBody>
                  <a:tcPr marL="6350" marR="6350" marT="6350" marB="0" anchor="b">
                    <a:solidFill>
                      <a:schemeClr val="accent6">
                        <a:lumMod val="20000"/>
                        <a:lumOff val="80000"/>
                      </a:schemeClr>
                    </a:solidFill>
                  </a:tcPr>
                </a:tc>
                <a:extLst>
                  <a:ext uri="{0D108BD9-81ED-4DB2-BD59-A6C34878D82A}">
                    <a16:rowId xmlns:a16="http://schemas.microsoft.com/office/drawing/2014/main" val="3382796383"/>
                  </a:ext>
                </a:extLst>
              </a:tr>
              <a:tr h="22622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Management Aspects of URLLC </a:t>
                      </a:r>
                      <a:r>
                        <a:rPr lang="en-US" altLang="zh-CN" sz="800" kern="1200" dirty="0">
                          <a:solidFill>
                            <a:srgbClr val="0000FF"/>
                          </a:solidFill>
                          <a:effectLst/>
                          <a:latin typeface="Arial" panose="020B0604020202020204" pitchFamily="34" charset="0"/>
                          <a:ea typeface="+mn-ea"/>
                          <a:cs typeface="Arial" panose="020B0604020202020204" pitchFamily="34" charset="0"/>
                        </a:rPr>
                        <a:t>(for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China Unicom</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err="1">
                          <a:solidFill>
                            <a:srgbClr val="0000FF"/>
                          </a:solidFill>
                          <a:effectLst/>
                          <a:latin typeface="Arial" panose="020B0604020202020204" pitchFamily="34" charset="0"/>
                          <a:ea typeface="+mn-ea"/>
                          <a:cs typeface="Arial" panose="020B0604020202020204" pitchFamily="34" charset="0"/>
                        </a:rPr>
                        <a:t>URLLC_Mgt</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S5‑234806</a:t>
                      </a:r>
                    </a:p>
                  </a:txBody>
                  <a:tcPr marL="6350" marR="6350" marT="6350" marB="0" anchor="b">
                    <a:solidFill>
                      <a:schemeClr val="accent6">
                        <a:lumMod val="20000"/>
                        <a:lumOff val="80000"/>
                      </a:schemeClr>
                    </a:solidFill>
                  </a:tcPr>
                </a:tc>
                <a:extLst>
                  <a:ext uri="{0D108BD9-81ED-4DB2-BD59-A6C34878D82A}">
                    <a16:rowId xmlns:a16="http://schemas.microsoft.com/office/drawing/2014/main" val="3347114006"/>
                  </a:ext>
                </a:extLst>
              </a:tr>
              <a:tr h="155024">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10007"/>
                  </a:ext>
                </a:extLst>
              </a:tr>
              <a:tr h="1274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17</a:t>
                      </a:r>
                      <a:endParaRPr 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Access control for management service </a:t>
                      </a:r>
                    </a:p>
                  </a:txBody>
                  <a:tcPr marL="9525" marR="9525" marT="9525" marB="9525">
                    <a:solidFill>
                      <a:schemeClr val="accent3">
                        <a:lumMod val="20000"/>
                        <a:lumOff val="80000"/>
                      </a:schemeClr>
                    </a:solidFill>
                  </a:tcPr>
                </a:tc>
                <a:tc>
                  <a:txBody>
                    <a:bodyPr/>
                    <a:lstStyle/>
                    <a:p>
                      <a:r>
                        <a:rPr lang="en-US" altLang="zh-CN" sz="800" kern="1200">
                          <a:solidFill>
                            <a:schemeClr val="tx1"/>
                          </a:solidFill>
                          <a:effectLst/>
                          <a:latin typeface="Arial" panose="020B0604020202020204" pitchFamily="34" charset="0"/>
                          <a:ea typeface="+mn-ea"/>
                          <a:cs typeface="Arial" panose="020B0604020202020204" pitchFamily="34" charset="0"/>
                        </a:rPr>
                        <a:t>Nokia</a:t>
                      </a:r>
                      <a:endParaRPr lang="zh-CN" altLang="en-US" sz="2000"/>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MSAC</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3937838449"/>
                  </a:ext>
                </a:extLst>
              </a:tr>
              <a:tr h="127464">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18</a:t>
                      </a:r>
                      <a:endParaRPr 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800" kern="1200">
                          <a:solidFill>
                            <a:srgbClr val="000000"/>
                          </a:solidFill>
                          <a:effectLst/>
                          <a:latin typeface="Arial" panose="020B0604020202020204" pitchFamily="34" charset="0"/>
                          <a:ea typeface="+mn-ea"/>
                          <a:cs typeface="Arial" panose="020B0604020202020204" pitchFamily="34" charset="0"/>
                        </a:rPr>
                        <a:t>Huawei</a:t>
                      </a:r>
                      <a:endParaRPr lang="zh-CN"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8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8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8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10008"/>
                  </a:ext>
                </a:extLst>
              </a:tr>
              <a:tr h="152782">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19</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Management of non-public networks phase 2</a:t>
                      </a:r>
                    </a:p>
                  </a:txBody>
                  <a:tcPr marL="6350" marR="6350" marT="6350" marB="0" anchor="b">
                    <a:solidFill>
                      <a:schemeClr val="accent3">
                        <a:lumMod val="20000"/>
                        <a:lumOff val="80000"/>
                      </a:schemeClr>
                    </a:solidFill>
                  </a:tcPr>
                </a:tc>
                <a:tc>
                  <a:txBody>
                    <a:bodyPr/>
                    <a:lstStyle/>
                    <a:p>
                      <a:pPr marL="0" indent="0" algn="l" defTabSz="1219170" rtl="0" eaLnBrk="1" fontAlgn="b" latinLnBrk="0" hangingPunct="1">
                        <a:spcAft>
                          <a:spcPts val="0"/>
                        </a:spcAft>
                      </a:pPr>
                      <a:r>
                        <a:rPr lang="en-US" sz="800" kern="1200" dirty="0">
                          <a:solidFill>
                            <a:schemeClr val="tx1"/>
                          </a:solidFill>
                          <a:effectLst/>
                          <a:latin typeface="Arial" panose="020B0604020202020204" pitchFamily="34" charset="0"/>
                          <a:ea typeface="+mn-ea"/>
                          <a:cs typeface="Arial" panose="020B0604020202020204" pitchFamily="34" charset="0"/>
                        </a:rPr>
                        <a:t>Huawei</a:t>
                      </a: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effectLst/>
                          <a:latin typeface="Arial" panose="020B0604020202020204" pitchFamily="34" charset="0"/>
                          <a:ea typeface="+mn-ea"/>
                          <a:cs typeface="Arial" panose="020B0604020202020204" pitchFamily="34" charset="0"/>
                        </a:rPr>
                        <a:t>OAM_NPN_Ph2</a:t>
                      </a:r>
                      <a:endParaRPr lang="zh-CN" altLang="en-US" sz="8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SP-230184</a:t>
                      </a:r>
                      <a:endParaRPr lang="zh-CN" altLang="zh-CN" sz="8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3700419553"/>
                  </a:ext>
                </a:extLst>
              </a:tr>
              <a:tr h="1527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New</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Network and Service Operations for Energy Utilities </a:t>
                      </a:r>
                      <a:r>
                        <a:rPr lang="en-US" altLang="zh-CN" sz="800" kern="1200" dirty="0">
                          <a:solidFill>
                            <a:srgbClr val="0000FF"/>
                          </a:solidFill>
                          <a:effectLst/>
                          <a:latin typeface="Arial" panose="020B0604020202020204" pitchFamily="34" charset="0"/>
                          <a:ea typeface="+mn-ea"/>
                          <a:cs typeface="Arial" panose="020B0604020202020204" pitchFamily="34" charset="0"/>
                        </a:rPr>
                        <a:t>(for</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SA</a:t>
                      </a:r>
                      <a:r>
                        <a:rPr lang="zh-CN" altLang="en-US" sz="800" kern="1200" dirty="0">
                          <a:solidFill>
                            <a:srgbClr val="0000FF"/>
                          </a:solidFill>
                          <a:effectLst/>
                          <a:latin typeface="Arial" panose="020B0604020202020204" pitchFamily="34" charset="0"/>
                          <a:ea typeface="+mn-ea"/>
                          <a:cs typeface="Arial" panose="020B0604020202020204" pitchFamily="34" charset="0"/>
                        </a:rPr>
                        <a:t> </a:t>
                      </a:r>
                      <a:r>
                        <a:rPr lang="en-US" altLang="zh-CN" sz="800" kern="1200" dirty="0">
                          <a:solidFill>
                            <a:srgbClr val="0000FF"/>
                          </a:solidFill>
                          <a:effectLst/>
                          <a:latin typeface="Arial" panose="020B0604020202020204" pitchFamily="34" charset="0"/>
                          <a:ea typeface="+mn-ea"/>
                          <a:cs typeface="Arial" panose="020B0604020202020204" pitchFamily="34" charset="0"/>
                        </a:rPr>
                        <a:t>approval)</a:t>
                      </a:r>
                      <a:endParaRPr lang="en-US" sz="800" kern="1200" dirty="0">
                        <a:solidFill>
                          <a:srgbClr val="0000FF"/>
                        </a:solidFill>
                        <a:effectLst/>
                        <a:latin typeface="Arial" panose="020B0604020202020204" pitchFamily="34" charset="0"/>
                        <a:ea typeface="+mn-ea"/>
                        <a:cs typeface="Arial" panose="020B0604020202020204" pitchFamily="34" charset="0"/>
                      </a:endParaRP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800" kern="1200" dirty="0">
                          <a:solidFill>
                            <a:srgbClr val="0000FF"/>
                          </a:solidFill>
                          <a:effectLst/>
                          <a:latin typeface="Arial" panose="020B0604020202020204" pitchFamily="34" charset="0"/>
                          <a:ea typeface="+mn-ea"/>
                          <a:cs typeface="Arial" panose="020B0604020202020204" pitchFamily="34" charset="0"/>
                        </a:rPr>
                        <a:t>Samsung</a:t>
                      </a:r>
                    </a:p>
                  </a:txBody>
                  <a:tcPr marL="6350" marR="6350" marT="6350" marB="0" anchor="b">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NSOEU</a:t>
                      </a:r>
                      <a:endParaRPr lang="zh-CN" altLang="en-US"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kern="1200" dirty="0">
                          <a:solidFill>
                            <a:srgbClr val="0000FF"/>
                          </a:solidFill>
                          <a:effectLst/>
                          <a:latin typeface="Arial" panose="020B0604020202020204" pitchFamily="34" charset="0"/>
                          <a:ea typeface="+mn-ea"/>
                          <a:cs typeface="Arial" panose="020B0604020202020204" pitchFamily="34" charset="0"/>
                        </a:rPr>
                        <a:t>S5-234825</a:t>
                      </a:r>
                      <a:endParaRPr lang="zh-CN" altLang="zh-CN" sz="8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a16="http://schemas.microsoft.com/office/drawing/2014/main" val="2877023117"/>
                  </a:ext>
                </a:extLst>
              </a:tr>
            </a:tbl>
          </a:graphicData>
        </a:graphic>
      </p:graphicFrame>
    </p:spTree>
    <p:extLst>
      <p:ext uri="{BB962C8B-B14F-4D97-AF65-F5344CB8AC3E}">
        <p14:creationId xmlns:p14="http://schemas.microsoft.com/office/powerpoint/2010/main" val="256515507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Summary - SA5 </a:t>
            </a:r>
            <a:r>
              <a:rPr lang="en-US" altLang="zh-CN" sz="2800" dirty="0"/>
              <a:t>Rel-18 WI </a:t>
            </a:r>
            <a:r>
              <a:rPr lang="en-GB" altLang="en-US" sz="2800" dirty="0"/>
              <a:t>progress</a:t>
            </a:r>
            <a:endParaRPr lang="en-US" altLang="en-US" sz="2800" dirty="0"/>
          </a:p>
        </p:txBody>
      </p:sp>
      <p:graphicFrame>
        <p:nvGraphicFramePr>
          <p:cNvPr id="6"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584704099"/>
              </p:ext>
            </p:extLst>
          </p:nvPr>
        </p:nvGraphicFramePr>
        <p:xfrm>
          <a:off x="195382" y="1027206"/>
          <a:ext cx="9738327" cy="4937175"/>
        </p:xfrm>
        <a:graphic>
          <a:graphicData uri="http://schemas.openxmlformats.org/drawingml/2006/table">
            <a:tbl>
              <a:tblPr firstRow="1" firstCol="1" bandRow="1">
                <a:tableStyleId>{F5AB1C69-6EDB-4FF4-983F-18BD219EF322}</a:tableStyleId>
              </a:tblPr>
              <a:tblGrid>
                <a:gridCol w="715948">
                  <a:extLst>
                    <a:ext uri="{9D8B030D-6E8A-4147-A177-3AD203B41FA5}">
                      <a16:colId xmlns:a16="http://schemas.microsoft.com/office/drawing/2014/main" val="20000"/>
                    </a:ext>
                  </a:extLst>
                </a:gridCol>
                <a:gridCol w="3565026">
                  <a:extLst>
                    <a:ext uri="{9D8B030D-6E8A-4147-A177-3AD203B41FA5}">
                      <a16:colId xmlns:a16="http://schemas.microsoft.com/office/drawing/2014/main" val="20001"/>
                    </a:ext>
                  </a:extLst>
                </a:gridCol>
                <a:gridCol w="1069217">
                  <a:extLst>
                    <a:ext uri="{9D8B030D-6E8A-4147-A177-3AD203B41FA5}">
                      <a16:colId xmlns:a16="http://schemas.microsoft.com/office/drawing/2014/main" val="20002"/>
                    </a:ext>
                  </a:extLst>
                </a:gridCol>
                <a:gridCol w="1386951">
                  <a:extLst>
                    <a:ext uri="{9D8B030D-6E8A-4147-A177-3AD203B41FA5}">
                      <a16:colId xmlns:a16="http://schemas.microsoft.com/office/drawing/2014/main" val="20005"/>
                    </a:ext>
                  </a:extLst>
                </a:gridCol>
                <a:gridCol w="835019">
                  <a:extLst>
                    <a:ext uri="{9D8B030D-6E8A-4147-A177-3AD203B41FA5}">
                      <a16:colId xmlns:a16="http://schemas.microsoft.com/office/drawing/2014/main" val="20006"/>
                    </a:ext>
                  </a:extLst>
                </a:gridCol>
                <a:gridCol w="809716">
                  <a:extLst>
                    <a:ext uri="{9D8B030D-6E8A-4147-A177-3AD203B41FA5}">
                      <a16:colId xmlns:a16="http://schemas.microsoft.com/office/drawing/2014/main" val="2750818335"/>
                    </a:ext>
                  </a:extLst>
                </a:gridCol>
                <a:gridCol w="707947">
                  <a:extLst>
                    <a:ext uri="{9D8B030D-6E8A-4147-A177-3AD203B41FA5}">
                      <a16:colId xmlns:a16="http://schemas.microsoft.com/office/drawing/2014/main" val="20007"/>
                    </a:ext>
                  </a:extLst>
                </a:gridCol>
                <a:gridCol w="648503">
                  <a:extLst>
                    <a:ext uri="{9D8B030D-6E8A-4147-A177-3AD203B41FA5}">
                      <a16:colId xmlns:a16="http://schemas.microsoft.com/office/drawing/2014/main" val="20008"/>
                    </a:ext>
                  </a:extLst>
                </a:gridCol>
              </a:tblGrid>
              <a:tr h="268679">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6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196918">
                <a:tc>
                  <a:txBody>
                    <a:bodyPr/>
                    <a:lstStyle/>
                    <a:p>
                      <a:pPr algn="l" fontAlgn="t"/>
                      <a:r>
                        <a:rPr lang="en-US" altLang="zh-CN" sz="800" b="0" i="0" u="none" strike="noStrike" dirty="0">
                          <a:solidFill>
                            <a:srgbClr val="000000"/>
                          </a:solidFill>
                          <a:effectLst/>
                          <a:latin typeface="+mn-lt"/>
                          <a:ea typeface="等线" panose="02010600030101010101" pitchFamily="2" charset="-122"/>
                        </a:rPr>
                        <a:t>990119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AI/ML management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AIML_MGT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SP-230335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355683">
                <a:tc>
                  <a:txBody>
                    <a:bodyPr/>
                    <a:lstStyle/>
                    <a:p>
                      <a:pPr algn="l" fontAlgn="t"/>
                      <a:r>
                        <a:rPr lang="en-US" altLang="zh-CN" sz="800" b="0" i="0" u="none" strike="noStrike">
                          <a:solidFill>
                            <a:srgbClr val="000000"/>
                          </a:solidFill>
                          <a:effectLst/>
                          <a:latin typeface="+mn-lt"/>
                          <a:ea typeface="等线" panose="02010600030101010101" pitchFamily="2" charset="-122"/>
                        </a:rPr>
                        <a:t>940045</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Network slicing provisioning rules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NSRULE</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2023/6/9</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-&gt;SA#102 (Dec 2024)</a:t>
                      </a:r>
                      <a:endParaRPr lang="en-US" altLang="zh-CN"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SP-211449</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2055227842"/>
                  </a:ext>
                </a:extLst>
              </a:tr>
              <a:tr h="355683">
                <a:tc>
                  <a:txBody>
                    <a:bodyPr/>
                    <a:lstStyle/>
                    <a:p>
                      <a:pPr algn="l" fontAlgn="t"/>
                      <a:r>
                        <a:rPr lang="en-US" altLang="zh-CN" sz="800" b="0" i="0" u="none" strike="noStrike">
                          <a:solidFill>
                            <a:srgbClr val="000000"/>
                          </a:solidFill>
                          <a:effectLst/>
                          <a:latin typeface="+mn-lt"/>
                          <a:ea typeface="等线" panose="02010600030101010101" pitchFamily="2" charset="-122"/>
                        </a:rPr>
                        <a:t>990030</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Intent driven Management Service for Mobile Network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IDMS_MN_ph2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265454">
                <a:tc>
                  <a:txBody>
                    <a:bodyPr/>
                    <a:lstStyle/>
                    <a:p>
                      <a:pPr algn="l" fontAlgn="t"/>
                      <a:r>
                        <a:rPr lang="en-US" altLang="zh-CN" sz="800" b="0" i="0" u="none" strike="noStrike">
                          <a:solidFill>
                            <a:srgbClr val="000000"/>
                          </a:solidFill>
                          <a:effectLst/>
                          <a:latin typeface="+mn-lt"/>
                          <a:ea typeface="等线" panose="02010600030101010101" pitchFamily="2" charset="-122"/>
                        </a:rPr>
                        <a:t>970031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Data Analytics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eMDAS_Ph2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15%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SP-220981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355683">
                <a:tc>
                  <a:txBody>
                    <a:bodyPr/>
                    <a:lstStyle/>
                    <a:p>
                      <a:pPr algn="l" fontAlgn="t"/>
                      <a:r>
                        <a:rPr lang="en-US" altLang="zh-CN" sz="800" b="0" i="0" u="none" strike="noStrike">
                          <a:solidFill>
                            <a:srgbClr val="000000"/>
                          </a:solidFill>
                          <a:effectLst/>
                          <a:latin typeface="+mn-lt"/>
                          <a:ea typeface="等线" panose="02010600030101010101" pitchFamily="2" charset="-122"/>
                        </a:rPr>
                        <a:t>950031</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Additional NRM features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AdNRM_ph2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2023/3/3</a:t>
                      </a:r>
                    </a:p>
                    <a:p>
                      <a:pPr algn="l" fontAlgn="t"/>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SP-220351</a:t>
                      </a:r>
                    </a:p>
                  </a:txBody>
                  <a:tcPr marL="9525" marR="9525" marT="9525" marB="0"/>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80%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265454">
                <a:tc>
                  <a:txBody>
                    <a:bodyPr/>
                    <a:lstStyle/>
                    <a:p>
                      <a:pPr algn="l" fontAlgn="t"/>
                      <a:r>
                        <a:rPr lang="en-US" altLang="zh-CN" sz="800" b="0" i="0" u="none" strike="noStrike">
                          <a:solidFill>
                            <a:srgbClr val="000000"/>
                          </a:solidFill>
                          <a:effectLst/>
                          <a:latin typeface="+mn-lt"/>
                          <a:ea typeface="等线" panose="02010600030101010101" pitchFamily="2" charset="-122"/>
                        </a:rPr>
                        <a:t>940030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Self-Configuration of RAN NEs</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RANSC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SP-211431</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265454">
                <a:tc>
                  <a:txBody>
                    <a:bodyPr/>
                    <a:lstStyle/>
                    <a:p>
                      <a:pPr algn="l" fontAlgn="t"/>
                      <a:r>
                        <a:rPr lang="en-US" altLang="zh-CN" sz="800" b="0" i="0" u="none" strike="noStrike">
                          <a:solidFill>
                            <a:srgbClr val="000000"/>
                          </a:solidFill>
                          <a:effectLst/>
                          <a:latin typeface="+mn-lt"/>
                          <a:ea typeface="等线" panose="02010600030101010101" pitchFamily="2" charset="-122"/>
                        </a:rPr>
                        <a:t>980029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of Trace/MDT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5GMDT_Ph2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SP-221163</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b="0" i="0" u="none" strike="noStrike" kern="1200" dirty="0">
                          <a:solidFill>
                            <a:srgbClr val="0000FF"/>
                          </a:solidFill>
                          <a:effectLst/>
                          <a:latin typeface="+mn-lt"/>
                          <a:ea typeface="+mn-ea"/>
                          <a:cs typeface="+mn-cs"/>
                        </a:rPr>
                        <a:t>0%</a:t>
                      </a:r>
                    </a:p>
                  </a:txBody>
                  <a:tcPr marL="36002" marR="36002" marT="0" marB="0"/>
                </a:tc>
                <a:tc>
                  <a:txBody>
                    <a:bodyPr/>
                    <a:lstStyle/>
                    <a:p>
                      <a:pPr>
                        <a:lnSpc>
                          <a:spcPct val="107000"/>
                        </a:lnSpc>
                        <a:spcAft>
                          <a:spcPts val="800"/>
                        </a:spcAft>
                      </a:pPr>
                      <a:r>
                        <a:rPr lang="en-US" altLang="zh-CN" sz="900" kern="1200" dirty="0">
                          <a:solidFill>
                            <a:schemeClr val="tx1"/>
                          </a:solidFill>
                          <a:effectLst/>
                          <a:latin typeface="+mn-lt"/>
                          <a:ea typeface="+mn-ea"/>
                          <a:cs typeface="Arial" panose="020B0604020202020204" pitchFamily="34" charset="0"/>
                        </a:rPr>
                        <a:t>Not started</a:t>
                      </a: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6"/>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940037</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Enhancements of EE for 5G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EE5GPLUS_Ph2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30%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35%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960025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5G performance measurements and KPIs phase 3</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PM_KPI_5G_Ph3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SP-220690</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b="0" i="0" u="none" strike="noStrike" kern="1200" dirty="0">
                          <a:solidFill>
                            <a:srgbClr val="0000FF"/>
                          </a:solidFill>
                          <a:effectLst/>
                          <a:latin typeface="+mn-lt"/>
                          <a:ea typeface="+mn-ea"/>
                          <a:cs typeface="+mn-cs"/>
                        </a:rPr>
                        <a:t>70%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8"/>
                  </a:ext>
                </a:extLst>
              </a:tr>
              <a:tr h="265454">
                <a:tc>
                  <a:txBody>
                    <a:bodyPr/>
                    <a:lstStyle/>
                    <a:p>
                      <a:pPr algn="l" fontAlgn="t"/>
                      <a:r>
                        <a:rPr lang="en-US" altLang="zh-CN" sz="800" b="0" i="0" u="none" strike="noStrike">
                          <a:solidFill>
                            <a:srgbClr val="000000"/>
                          </a:solidFill>
                          <a:effectLst/>
                          <a:latin typeface="+mn-lt"/>
                          <a:ea typeface="等线" panose="02010600030101010101" pitchFamily="2" charset="-122"/>
                        </a:rPr>
                        <a:t>870027</a:t>
                      </a:r>
                    </a:p>
                  </a:txBody>
                  <a:tcPr marL="9525" marR="9525" marT="9525" marB="0">
                    <a:solidFill>
                      <a:schemeClr val="bg1">
                        <a:lumMod val="65000"/>
                      </a:schemeClr>
                    </a:solidFill>
                  </a:tcPr>
                </a:tc>
                <a:tc>
                  <a:txBody>
                    <a:bodyPr/>
                    <a:lstStyle/>
                    <a:p>
                      <a:pPr algn="l" fontAlgn="t"/>
                      <a:r>
                        <a:rPr lang="en-US" sz="800" b="0" i="0" u="none" strike="noStrike" dirty="0">
                          <a:solidFill>
                            <a:schemeClr val="tx1"/>
                          </a:solidFill>
                          <a:effectLst/>
                          <a:latin typeface="+mn-lt"/>
                          <a:ea typeface="等线" panose="02010600030101010101" pitchFamily="2" charset="-122"/>
                        </a:rPr>
                        <a:t>Enhancement of </a:t>
                      </a:r>
                      <a:r>
                        <a:rPr lang="en-US" sz="800" b="0" i="0" u="none" strike="noStrike" dirty="0" err="1">
                          <a:solidFill>
                            <a:schemeClr val="tx1"/>
                          </a:solidFill>
                          <a:effectLst/>
                          <a:latin typeface="+mn-lt"/>
                          <a:ea typeface="等线" panose="02010600030101010101" pitchFamily="2" charset="-122"/>
                        </a:rPr>
                        <a:t>QoE</a:t>
                      </a:r>
                      <a:r>
                        <a:rPr lang="en-US" sz="800" b="0" i="0" u="none" strike="noStrike" dirty="0">
                          <a:solidFill>
                            <a:schemeClr val="tx1"/>
                          </a:solidFill>
                          <a:effectLst/>
                          <a:latin typeface="+mn-lt"/>
                          <a:ea typeface="等线" panose="02010600030101010101" pitchFamily="2" charset="-122"/>
                        </a:rPr>
                        <a:t> Measurement Collection </a:t>
                      </a:r>
                    </a:p>
                  </a:txBody>
                  <a:tcPr marL="9525" marR="9525" marT="9525" marB="0">
                    <a:solidFill>
                      <a:schemeClr val="bg1">
                        <a:lumMod val="65000"/>
                      </a:schemeClr>
                    </a:solidFill>
                  </a:tcPr>
                </a:tc>
                <a:tc>
                  <a:txBody>
                    <a:bodyPr/>
                    <a:lstStyle/>
                    <a:p>
                      <a:pPr algn="l" fontAlgn="t"/>
                      <a:r>
                        <a:rPr lang="en-US" sz="800" b="0" i="0" u="none" strike="noStrike" dirty="0" err="1">
                          <a:solidFill>
                            <a:srgbClr val="000000"/>
                          </a:solidFill>
                          <a:effectLst/>
                          <a:latin typeface="+mn-lt"/>
                          <a:ea typeface="等线" panose="02010600030101010101" pitchFamily="2" charset="-122"/>
                        </a:rPr>
                        <a:t>eQoE</a:t>
                      </a:r>
                      <a:endParaRPr lang="en-US" sz="800" b="0" i="0" u="none" strike="noStrike" dirty="0">
                        <a:solidFill>
                          <a:srgbClr val="000000"/>
                        </a:solidFill>
                        <a:effectLst/>
                        <a:latin typeface="+mn-lt"/>
                        <a:ea typeface="等线" panose="02010600030101010101" pitchFamily="2" charset="-122"/>
                      </a:endParaRP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SP-200193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9"/>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950036</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Enhanced Edge Computing Management </a:t>
                      </a:r>
                    </a:p>
                  </a:txBody>
                  <a:tcPr marL="9525" marR="9525" marT="9525" marB="0"/>
                </a:tc>
                <a:tc>
                  <a:txBody>
                    <a:bodyPr/>
                    <a:lstStyle/>
                    <a:p>
                      <a:pPr algn="l" fontAlgn="t"/>
                      <a:r>
                        <a:rPr lang="en-US" sz="800" b="0" i="0" u="none" strike="noStrike" dirty="0" err="1">
                          <a:solidFill>
                            <a:srgbClr val="000000"/>
                          </a:solidFill>
                          <a:effectLst/>
                          <a:latin typeface="+mn-lt"/>
                          <a:ea typeface="等线" panose="02010600030101010101" pitchFamily="2" charset="-122"/>
                        </a:rPr>
                        <a:t>eECM</a:t>
                      </a:r>
                      <a:endParaRPr lang="en-US"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SP-220154</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939318273"/>
                  </a:ext>
                </a:extLst>
              </a:tr>
              <a:tr h="218758">
                <a:tc>
                  <a:txBody>
                    <a:bodyPr/>
                    <a:lstStyle/>
                    <a:p>
                      <a:pPr algn="l" fontAlgn="t"/>
                      <a:r>
                        <a:rPr lang="en-US" altLang="zh-CN" sz="800" b="0" i="0" u="none" strike="noStrike">
                          <a:solidFill>
                            <a:srgbClr val="000000"/>
                          </a:solidFill>
                          <a:effectLst/>
                          <a:latin typeface="+mn-lt"/>
                          <a:ea typeface="等线" panose="02010600030101010101" pitchFamily="2" charset="-122"/>
                        </a:rPr>
                        <a:t>930010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Access control for management service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MSAC</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69%</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SP-210859</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72%</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11141217"/>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940033</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slice provisioning enhancement </a:t>
                      </a:r>
                    </a:p>
                  </a:txBody>
                  <a:tcPr marL="9525" marR="9525" marT="9525" marB="0"/>
                </a:tc>
                <a:tc>
                  <a:txBody>
                    <a:bodyPr/>
                    <a:lstStyle/>
                    <a:p>
                      <a:pPr algn="l" fontAlgn="t"/>
                      <a:r>
                        <a:rPr lang="en-US" sz="800" b="0" i="0" u="none" strike="noStrike" dirty="0" err="1">
                          <a:solidFill>
                            <a:srgbClr val="000000"/>
                          </a:solidFill>
                          <a:effectLst/>
                          <a:latin typeface="+mn-lt"/>
                          <a:ea typeface="等线" panose="02010600030101010101" pitchFamily="2" charset="-122"/>
                        </a:rPr>
                        <a:t>eNETSLICE_PRO</a:t>
                      </a:r>
                      <a:endParaRPr lang="en-US"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90%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90%</a:t>
                      </a:r>
                    </a:p>
                  </a:txBody>
                  <a:tcPr marL="36002" marR="36002" marT="0" marB="0"/>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238587088"/>
                  </a:ext>
                </a:extLst>
              </a:tr>
              <a:tr h="351693">
                <a:tc>
                  <a:txBody>
                    <a:bodyPr/>
                    <a:lstStyle/>
                    <a:p>
                      <a:pPr algn="l" fontAlgn="t"/>
                      <a:r>
                        <a:rPr lang="en-US" altLang="zh-CN" sz="800" b="0" i="0" u="none" strike="noStrike">
                          <a:solidFill>
                            <a:srgbClr val="000000"/>
                          </a:solidFill>
                          <a:effectLst/>
                          <a:latin typeface="+mn-lt"/>
                          <a:ea typeface="等线" panose="02010600030101010101" pitchFamily="2" charset="-122"/>
                        </a:rPr>
                        <a:t>990026</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Service based management architecture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eSBMA</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SP-230174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0%</a:t>
                      </a:r>
                    </a:p>
                  </a:txBody>
                  <a:tcPr marL="36002" marR="36002" marT="0" marB="0"/>
                </a:tc>
                <a:tc>
                  <a:txBody>
                    <a:bodyPr/>
                    <a:lstStyle/>
                    <a:p>
                      <a:pPr>
                        <a:lnSpc>
                          <a:spcPct val="107000"/>
                        </a:lnSpc>
                        <a:spcAft>
                          <a:spcPts val="800"/>
                        </a:spcAft>
                      </a:pPr>
                      <a:r>
                        <a:rPr lang="en-US" altLang="zh-CN" sz="800" kern="1200" dirty="0">
                          <a:solidFill>
                            <a:schemeClr val="tx1"/>
                          </a:solidFill>
                          <a:effectLst/>
                          <a:latin typeface="+mn-lt"/>
                          <a:ea typeface="+mn-ea"/>
                          <a:cs typeface="Arial" panose="020B0604020202020204" pitchFamily="34" charset="0"/>
                        </a:rPr>
                        <a:t>Not started</a:t>
                      </a: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401175213"/>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990031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related to NWDAF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MANWDAF</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936462661"/>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990027</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 of 5GLAN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5GLAN_Mgt</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SP-230175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165583142"/>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970030</a:t>
                      </a:r>
                    </a:p>
                  </a:txBody>
                  <a:tcPr marL="9525" marR="9525" marT="9525" marB="0">
                    <a:solidFill>
                      <a:schemeClr val="bg1">
                        <a:lumMod val="65000"/>
                      </a:schemeClr>
                    </a:solidFill>
                  </a:tcPr>
                </a:tc>
                <a:tc>
                  <a:txBody>
                    <a:bodyPr/>
                    <a:lstStyle/>
                    <a:p>
                      <a:pPr algn="l" fontAlgn="t"/>
                      <a:r>
                        <a:rPr lang="en-US" sz="800" b="0" i="0" u="none" strike="noStrike" dirty="0">
                          <a:solidFill>
                            <a:schemeClr val="tx1"/>
                          </a:solidFill>
                          <a:effectLst/>
                          <a:latin typeface="+mn-lt"/>
                          <a:ea typeface="等线" panose="02010600030101010101" pitchFamily="2" charset="-122"/>
                        </a:rPr>
                        <a:t>Methodology for deprecation </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OAM_MetDep</a:t>
                      </a:r>
                    </a:p>
                  </a:txBody>
                  <a:tcPr marL="9525" marR="9525" marT="9525" marB="0">
                    <a:solidFill>
                      <a:schemeClr val="bg1">
                        <a:lumMod val="65000"/>
                      </a:schemeClr>
                    </a:solidFill>
                  </a:tcPr>
                </a:tc>
                <a:tc>
                  <a:txBody>
                    <a:bodyPr/>
                    <a:lstStyle/>
                    <a:p>
                      <a:pPr algn="l" fontAlgn="t"/>
                      <a:r>
                        <a:rPr lang="en-US" altLang="zh-CN" sz="800" b="0" i="0" u="none" strike="noStrike">
                          <a:solidFill>
                            <a:srgbClr val="000000"/>
                          </a:solidFill>
                          <a:effectLst/>
                          <a:latin typeface="+mn-lt"/>
                          <a:ea typeface="等线" panose="02010600030101010101" pitchFamily="2" charset="-122"/>
                        </a:rPr>
                        <a:t>2023/3/10</a:t>
                      </a:r>
                    </a:p>
                  </a:txBody>
                  <a:tcPr marL="9525" marR="9525" marT="9525" marB="0">
                    <a:solidFill>
                      <a:schemeClr val="bg1">
                        <a:lumMod val="65000"/>
                      </a:schemeClr>
                    </a:solidFill>
                  </a:tcPr>
                </a:tc>
                <a:tc>
                  <a:txBody>
                    <a:bodyPr/>
                    <a:lstStyle/>
                    <a:p>
                      <a:pPr algn="l" fontAlgn="t"/>
                      <a:r>
                        <a:rPr lang="en-US" altLang="zh-CN" sz="8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800" b="0" i="0" u="none" strike="noStrike">
                          <a:solidFill>
                            <a:srgbClr val="000000"/>
                          </a:solidFill>
                          <a:effectLst/>
                          <a:latin typeface="+mn-lt"/>
                          <a:ea typeface="等线" panose="02010600030101010101" pitchFamily="2" charset="-122"/>
                        </a:rPr>
                        <a:t>SP-220843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8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3388986984"/>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990033</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of NTN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OAM_NTN</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SP-230183</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0%</a:t>
                      </a:r>
                    </a:p>
                  </a:txBody>
                  <a:tcPr marL="36002" marR="36002" marT="0" marB="0"/>
                </a:tc>
                <a:tc>
                  <a:txBody>
                    <a:bodyPr/>
                    <a:lstStyle/>
                    <a:p>
                      <a:pPr>
                        <a:lnSpc>
                          <a:spcPct val="107000"/>
                        </a:lnSpc>
                        <a:spcAft>
                          <a:spcPts val="800"/>
                        </a:spcAft>
                      </a:pPr>
                      <a:r>
                        <a:rPr lang="en-US" altLang="zh-CN" sz="800" kern="1200" dirty="0">
                          <a:solidFill>
                            <a:schemeClr val="tx1"/>
                          </a:solidFill>
                          <a:effectLst/>
                          <a:latin typeface="+mn-lt"/>
                          <a:ea typeface="+mn-ea"/>
                          <a:cs typeface="Arial" panose="020B0604020202020204" pitchFamily="34" charset="0"/>
                        </a:rPr>
                        <a:t>Not started</a:t>
                      </a:r>
                      <a:endParaRPr lang="en-GB" sz="8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892912761"/>
                  </a:ext>
                </a:extLst>
              </a:tr>
              <a:tr h="196918">
                <a:tc>
                  <a:txBody>
                    <a:bodyPr/>
                    <a:lstStyle/>
                    <a:p>
                      <a:pPr algn="l" fontAlgn="t"/>
                      <a:r>
                        <a:rPr lang="en-US" altLang="zh-CN" sz="800" b="0" i="0" u="none" strike="noStrike">
                          <a:solidFill>
                            <a:srgbClr val="000000"/>
                          </a:solidFill>
                          <a:effectLst/>
                          <a:latin typeface="+mn-lt"/>
                          <a:ea typeface="等线" panose="02010600030101010101" pitchFamily="2" charset="-122"/>
                        </a:rPr>
                        <a:t>990034</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of non-public networks phase 2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OAM_NPN_Ph2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2023/12/12</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SP-230184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10%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482531068"/>
                  </a:ext>
                </a:extLst>
              </a:tr>
            </a:tbl>
          </a:graphicData>
        </a:graphic>
      </p:graphicFrame>
    </p:spTree>
    <p:extLst>
      <p:ext uri="{BB962C8B-B14F-4D97-AF65-F5344CB8AC3E}">
        <p14:creationId xmlns:p14="http://schemas.microsoft.com/office/powerpoint/2010/main" val="4199628456"/>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Automation</a:t>
            </a:r>
          </a:p>
        </p:txBody>
      </p:sp>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80507" y="2351650"/>
            <a:ext cx="2575260" cy="3963425"/>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600" b="1" i="0" u="none" strike="noStrike" kern="0" cap="none" spc="0" normalizeH="0" baseline="0" noProof="0" dirty="0">
                <a:ln>
                  <a:noFill/>
                </a:ln>
                <a:solidFill>
                  <a:srgbClr val="0000FF"/>
                </a:solidFill>
                <a:effectLst/>
                <a:uLnTx/>
                <a:uFillTx/>
                <a:latin typeface="Calibri"/>
                <a:ea typeface="MS PGothic" panose="020B0600070205080204" pitchFamily="34" charset="-128"/>
              </a:rPr>
              <a:t>RANSC:</a:t>
            </a:r>
          </a:p>
          <a:p>
            <a:pPr marL="455073" lvl="0" indent="-455073" defTabSz="1219170">
              <a:spcBef>
                <a:spcPts val="0"/>
              </a:spcBef>
              <a:spcAft>
                <a:spcPts val="0"/>
              </a:spcAft>
              <a:defRPr/>
            </a:pPr>
            <a:r>
              <a:rPr lang="de-DE" altLang="de-DE" sz="1100" kern="0" dirty="0">
                <a:solidFill>
                  <a:prstClr val="black"/>
                </a:solidFill>
              </a:rPr>
              <a:t>Progress since SA5#149:</a:t>
            </a:r>
          </a:p>
          <a:p>
            <a:pPr marL="588409" indent="-378875" defTabSz="1219170">
              <a:spcBef>
                <a:spcPts val="0"/>
              </a:spcBef>
              <a:spcAft>
                <a:spcPts val="600"/>
              </a:spcAft>
              <a:buFont typeface="Wingdings" panose="05000000000000000000" pitchFamily="2" charset="2"/>
              <a:buChar char="Ø"/>
              <a:defRPr/>
            </a:pPr>
            <a:r>
              <a:rPr lang="en-US" altLang="zh-CN" sz="1050" kern="0" dirty="0">
                <a:solidFill>
                  <a:prstClr val="black"/>
                </a:solidFill>
              </a:rPr>
              <a:t>The correction of self-configuration management requirements from mandatory to optional has been discussed and agreed. The topic for configuration data handling has been discussed but no agreement was achieved due to Nokia's objection, which needs further discussion.</a:t>
            </a:r>
            <a:endParaRPr lang="en-US" altLang="zh-CN" sz="1500" kern="0" dirty="0">
              <a:solidFill>
                <a:prstClr val="black"/>
              </a:solidFill>
            </a:endParaRPr>
          </a:p>
          <a:p>
            <a:pPr marL="455073" lvl="0" indent="-455073" defTabSz="1219170">
              <a:spcBef>
                <a:spcPts val="0"/>
              </a:spcBef>
              <a:spcAft>
                <a:spcPts val="0"/>
              </a:spcAft>
              <a:defRPr/>
            </a:pPr>
            <a:r>
              <a:rPr lang="en-US" altLang="zh-CN" sz="1100" kern="0" dirty="0">
                <a:solidFill>
                  <a:prstClr val="black"/>
                </a:solidFill>
              </a:rPr>
              <a:t>Impacts and dependencies on other WGs:</a:t>
            </a:r>
            <a:endParaRPr lang="de-DE" altLang="zh-CN" sz="1100" kern="0" dirty="0">
              <a:solidFill>
                <a:prstClr val="black"/>
              </a:solidFill>
            </a:endParaRPr>
          </a:p>
          <a:p>
            <a:pPr marL="588409" indent="-378875" defTabSz="1219170">
              <a:spcBef>
                <a:spcPts val="0"/>
              </a:spcBef>
              <a:spcAft>
                <a:spcPts val="600"/>
              </a:spcAft>
              <a:buFont typeface="Wingdings" panose="05000000000000000000" pitchFamily="2" charset="2"/>
              <a:buChar char="Ø"/>
              <a:defRPr/>
            </a:pPr>
            <a:r>
              <a:rPr lang="en-US" altLang="zh-CN" sz="1050" kern="0" dirty="0">
                <a:solidFill>
                  <a:prstClr val="black"/>
                </a:solidFill>
              </a:rPr>
              <a:t>None identified</a:t>
            </a:r>
            <a:endParaRPr lang="en-US" altLang="zh-CN" sz="1500" kern="0" dirty="0">
              <a:solidFill>
                <a:prstClr val="black"/>
              </a:solidFill>
            </a:endParaRPr>
          </a:p>
          <a:p>
            <a:pPr marL="455073" lvl="0" indent="-455073" defTabSz="1219170">
              <a:spcBef>
                <a:spcPts val="0"/>
              </a:spcBef>
              <a:spcAft>
                <a:spcPts val="0"/>
              </a:spcAft>
              <a:defRPr/>
            </a:pPr>
            <a:r>
              <a:rPr lang="de-DE" altLang="zh-CN" sz="1100" kern="0" dirty="0">
                <a:solidFill>
                  <a:prstClr val="black"/>
                </a:solidFill>
              </a:rPr>
              <a:t>Next steps:</a:t>
            </a:r>
          </a:p>
          <a:p>
            <a:pPr marL="588409" indent="-378875" defTabSz="1219170">
              <a:spcBef>
                <a:spcPts val="0"/>
              </a:spcBef>
              <a:spcAft>
                <a:spcPts val="600"/>
              </a:spcAft>
              <a:buFont typeface="Wingdings" panose="05000000000000000000" pitchFamily="2" charset="2"/>
              <a:buChar char="Ø"/>
              <a:defRPr/>
            </a:pPr>
            <a:r>
              <a:rPr lang="en-US" altLang="zh-CN" sz="1100" kern="0" dirty="0">
                <a:solidFill>
                  <a:prstClr val="black"/>
                </a:solidFill>
              </a:rPr>
              <a:t>The </a:t>
            </a:r>
            <a:r>
              <a:rPr lang="en-US" altLang="zh-CN" sz="1100" kern="0" dirty="0" err="1">
                <a:solidFill>
                  <a:prstClr val="black"/>
                </a:solidFill>
              </a:rPr>
              <a:t>MnS</a:t>
            </a:r>
            <a:r>
              <a:rPr lang="en-US" altLang="zh-CN" sz="1100" kern="0" dirty="0">
                <a:solidFill>
                  <a:prstClr val="black"/>
                </a:solidFill>
              </a:rPr>
              <a:t> definition and procedure for RANSC management</a:t>
            </a:r>
          </a:p>
          <a:p>
            <a:pPr marL="588409" indent="-378875" defTabSz="1219170">
              <a:spcBef>
                <a:spcPts val="0"/>
              </a:spcBef>
              <a:spcAft>
                <a:spcPts val="600"/>
              </a:spcAft>
              <a:buFont typeface="Wingdings" panose="05000000000000000000" pitchFamily="2" charset="2"/>
              <a:buChar char="Ø"/>
              <a:defRPr/>
            </a:pPr>
            <a:r>
              <a:rPr lang="en-US" altLang="zh-CN" sz="1100" kern="0" dirty="0">
                <a:solidFill>
                  <a:prstClr val="black"/>
                </a:solidFill>
              </a:rPr>
              <a:t>The concept, use case and requirement for configuration data handling</a:t>
            </a:r>
            <a:endParaRPr lang="de-DE" sz="1100" kern="0" dirty="0">
              <a:solidFill>
                <a:prstClr val="black"/>
              </a:solidFill>
              <a:latin typeface="Calibri"/>
            </a:endParaRPr>
          </a:p>
        </p:txBody>
      </p:sp>
      <p:graphicFrame>
        <p:nvGraphicFramePr>
          <p:cNvPr id="9"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764588274"/>
              </p:ext>
            </p:extLst>
          </p:nvPr>
        </p:nvGraphicFramePr>
        <p:xfrm>
          <a:off x="296221" y="838200"/>
          <a:ext cx="8951687" cy="1409286"/>
        </p:xfrm>
        <a:graphic>
          <a:graphicData uri="http://schemas.openxmlformats.org/drawingml/2006/table">
            <a:tbl>
              <a:tblPr firstRow="1" firstCol="1" bandRow="1">
                <a:tableStyleId>{F5AB1C69-6EDB-4FF4-983F-18BD219EF322}</a:tableStyleId>
              </a:tblPr>
              <a:tblGrid>
                <a:gridCol w="710867">
                  <a:extLst>
                    <a:ext uri="{9D8B030D-6E8A-4147-A177-3AD203B41FA5}">
                      <a16:colId xmlns:a16="http://schemas.microsoft.com/office/drawing/2014/main" val="20000"/>
                    </a:ext>
                  </a:extLst>
                </a:gridCol>
                <a:gridCol w="3016380">
                  <a:extLst>
                    <a:ext uri="{9D8B030D-6E8A-4147-A177-3AD203B41FA5}">
                      <a16:colId xmlns:a16="http://schemas.microsoft.com/office/drawing/2014/main" val="20001"/>
                    </a:ext>
                  </a:extLst>
                </a:gridCol>
                <a:gridCol w="807003">
                  <a:extLst>
                    <a:ext uri="{9D8B030D-6E8A-4147-A177-3AD203B41FA5}">
                      <a16:colId xmlns:a16="http://schemas.microsoft.com/office/drawing/2014/main" val="20002"/>
                    </a:ext>
                  </a:extLst>
                </a:gridCol>
                <a:gridCol w="941281">
                  <a:extLst>
                    <a:ext uri="{9D8B030D-6E8A-4147-A177-3AD203B41FA5}">
                      <a16:colId xmlns:a16="http://schemas.microsoft.com/office/drawing/2014/main" val="20005"/>
                    </a:ext>
                  </a:extLst>
                </a:gridCol>
                <a:gridCol w="596816">
                  <a:extLst>
                    <a:ext uri="{9D8B030D-6E8A-4147-A177-3AD203B41FA5}">
                      <a16:colId xmlns:a16="http://schemas.microsoft.com/office/drawing/2014/main" val="20006"/>
                    </a:ext>
                  </a:extLst>
                </a:gridCol>
                <a:gridCol w="838183">
                  <a:extLst>
                    <a:ext uri="{9D8B030D-6E8A-4147-A177-3AD203B41FA5}">
                      <a16:colId xmlns:a16="http://schemas.microsoft.com/office/drawing/2014/main" val="1440325282"/>
                    </a:ext>
                  </a:extLst>
                </a:gridCol>
                <a:gridCol w="838183">
                  <a:extLst>
                    <a:ext uri="{9D8B030D-6E8A-4147-A177-3AD203B41FA5}">
                      <a16:colId xmlns:a16="http://schemas.microsoft.com/office/drawing/2014/main" val="20007"/>
                    </a:ext>
                  </a:extLst>
                </a:gridCol>
                <a:gridCol w="1202974">
                  <a:extLst>
                    <a:ext uri="{9D8B030D-6E8A-4147-A177-3AD203B41FA5}">
                      <a16:colId xmlns:a16="http://schemas.microsoft.com/office/drawing/2014/main" val="20008"/>
                    </a:ext>
                  </a:extLst>
                </a:gridCol>
              </a:tblGrid>
              <a:tr h="25097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8337">
                <a:tc>
                  <a:txBody>
                    <a:bodyPr/>
                    <a:lstStyle/>
                    <a:p>
                      <a:pPr algn="l" fontAlgn="t"/>
                      <a:r>
                        <a:rPr lang="en-US" altLang="zh-CN" sz="800" b="0" i="0" u="none" strike="noStrike">
                          <a:solidFill>
                            <a:srgbClr val="000000"/>
                          </a:solidFill>
                          <a:effectLst/>
                          <a:latin typeface="+mn-lt"/>
                          <a:ea typeface="等线" panose="02010600030101010101" pitchFamily="2" charset="-122"/>
                        </a:rPr>
                        <a:t>940030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Self-Configuration of RAN NEs</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RANSC</a:t>
                      </a:r>
                    </a:p>
                  </a:txBody>
                  <a:tcPr marL="9525" marR="9525" marT="9525" marB="0"/>
                </a:tc>
                <a:tc>
                  <a:txBody>
                    <a:bodyPr/>
                    <a:lstStyle/>
                    <a:p>
                      <a:pPr algn="l" fontAlgn="t"/>
                      <a:r>
                        <a:rPr lang="en-US" altLang="zh-CN" sz="8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SP-211431</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326001">
                <a:tc>
                  <a:txBody>
                    <a:bodyPr/>
                    <a:lstStyle/>
                    <a:p>
                      <a:pPr algn="l" fontAlgn="t"/>
                      <a:r>
                        <a:rPr lang="en-US" altLang="zh-CN" sz="800" b="0" i="0" u="none" strike="noStrike">
                          <a:solidFill>
                            <a:srgbClr val="000000"/>
                          </a:solidFill>
                          <a:effectLst/>
                          <a:latin typeface="+mn-lt"/>
                          <a:ea typeface="等线" panose="02010600030101010101" pitchFamily="2" charset="-122"/>
                        </a:rPr>
                        <a:t>970031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Data Analytics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eMDAS_Ph2</a:t>
                      </a:r>
                    </a:p>
                  </a:txBody>
                  <a:tcPr marL="9525" marR="9525" marT="9525" marB="0"/>
                </a:tc>
                <a:tc>
                  <a:txBody>
                    <a:bodyPr/>
                    <a:lstStyle/>
                    <a:p>
                      <a:pPr algn="l" fontAlgn="t"/>
                      <a:r>
                        <a:rPr lang="en-US" altLang="zh-CN" sz="8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15%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SP-220981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491513699"/>
                  </a:ext>
                </a:extLst>
              </a:tr>
              <a:tr h="246062">
                <a:tc>
                  <a:txBody>
                    <a:bodyPr/>
                    <a:lstStyle/>
                    <a:p>
                      <a:pPr algn="l" fontAlgn="t"/>
                      <a:r>
                        <a:rPr lang="en-US" altLang="zh-CN" sz="800" b="0" i="0" u="none" strike="noStrike" dirty="0">
                          <a:solidFill>
                            <a:srgbClr val="000000"/>
                          </a:solidFill>
                          <a:effectLst/>
                          <a:latin typeface="+mn-lt"/>
                          <a:ea typeface="等线" panose="02010600030101010101" pitchFamily="2" charset="-122"/>
                        </a:rPr>
                        <a:t>990119</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AI/ML management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AIML_MGT</a:t>
                      </a:r>
                    </a:p>
                  </a:txBody>
                  <a:tcPr marL="9525" marR="9525" marT="9525" marB="0"/>
                </a:tc>
                <a:tc>
                  <a:txBody>
                    <a:bodyPr/>
                    <a:lstStyle/>
                    <a:p>
                      <a:pPr algn="l" fontAlgn="t"/>
                      <a:r>
                        <a:rPr lang="en-US" altLang="zh-CN" sz="8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SP-230335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20%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038846232"/>
                  </a:ext>
                </a:extLst>
              </a:tr>
              <a:tr h="186108">
                <a:tc>
                  <a:txBody>
                    <a:bodyPr/>
                    <a:lstStyle/>
                    <a:p>
                      <a:pPr algn="l" fontAlgn="t"/>
                      <a:r>
                        <a:rPr lang="en-US" altLang="zh-CN" sz="800" b="0" i="0" u="none" strike="noStrike">
                          <a:solidFill>
                            <a:srgbClr val="000000"/>
                          </a:solidFill>
                          <a:effectLst/>
                          <a:latin typeface="+mn-lt"/>
                          <a:ea typeface="等线" panose="02010600030101010101" pitchFamily="2" charset="-122"/>
                        </a:rPr>
                        <a:t>990030</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Intent driven Management Service for Mobile Network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IDMS_MN_ph2</a:t>
                      </a:r>
                    </a:p>
                  </a:txBody>
                  <a:tcPr marL="9525" marR="9525" marT="9525" marB="0"/>
                </a:tc>
                <a:tc>
                  <a:txBody>
                    <a:bodyPr/>
                    <a:lstStyle/>
                    <a:p>
                      <a:pPr algn="l" fontAlgn="t"/>
                      <a:r>
                        <a:rPr lang="en-US" altLang="zh-CN" sz="8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SP-230180</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2225474388"/>
                  </a:ext>
                </a:extLst>
              </a:tr>
            </a:tbl>
          </a:graphicData>
        </a:graphic>
      </p:graphicFrame>
      <p:sp>
        <p:nvSpPr>
          <p:cNvPr id="5" name="Content Placeholder 7">
            <a:extLst>
              <a:ext uri="{FF2B5EF4-FFF2-40B4-BE49-F238E27FC236}">
                <a16:creationId xmlns:a16="http://schemas.microsoft.com/office/drawing/2014/main" id="{549A787E-1B60-4B3D-A538-B8939CE93A79}"/>
              </a:ext>
            </a:extLst>
          </p:cNvPr>
          <p:cNvSpPr txBox="1">
            <a:spLocks/>
          </p:cNvSpPr>
          <p:nvPr/>
        </p:nvSpPr>
        <p:spPr>
          <a:xfrm>
            <a:off x="2990851" y="2351650"/>
            <a:ext cx="3455965" cy="3963424"/>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eMDAS_Ph2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since SA5#149: </a:t>
            </a:r>
            <a:r>
              <a:rPr lang="en-US" altLang="zh-CN" sz="900" kern="0" dirty="0">
                <a:solidFill>
                  <a:prstClr val="black"/>
                </a:solidFill>
              </a:rPr>
              <a:t>Several topics were addressed at SA5#149, including; </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Definition of recommended non-3GPP actions,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Enhancing </a:t>
            </a:r>
            <a:r>
              <a:rPr lang="en-US" altLang="zh-CN" sz="900" kern="0" dirty="0" err="1">
                <a:solidFill>
                  <a:prstClr val="black"/>
                </a:solidFill>
              </a:rPr>
              <a:t>MDARequest</a:t>
            </a:r>
            <a:r>
              <a:rPr lang="en-US" altLang="zh-CN" sz="900" kern="0" dirty="0">
                <a:solidFill>
                  <a:prstClr val="black"/>
                </a:solidFill>
              </a:rPr>
              <a:t> to support indefinite analytics, </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Predictions of performance measurements,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Filtering MDA recommendations,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Analytics relationship to control loop,</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Add information elements for service experience analysis,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Add information elements for MDA assisted fault management,</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MDA </a:t>
            </a:r>
            <a:r>
              <a:rPr lang="en-US" altLang="zh-CN" sz="900" kern="0" dirty="0" err="1">
                <a:solidFill>
                  <a:prstClr val="black"/>
                </a:solidFill>
              </a:rPr>
              <a:t>capablity</a:t>
            </a:r>
            <a:r>
              <a:rPr lang="en-US" altLang="zh-CN" sz="900" kern="0" dirty="0">
                <a:solidFill>
                  <a:prstClr val="black"/>
                </a:solidFill>
              </a:rPr>
              <a:t> for resource utilization analysis,</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MDA assisted virtual resource status analysis in CN domain</a:t>
            </a:r>
          </a:p>
          <a:p>
            <a:pPr marL="0" indent="0" defTabSz="1219170">
              <a:spcBef>
                <a:spcPts val="0"/>
              </a:spcBef>
              <a:spcAft>
                <a:spcPts val="0"/>
              </a:spcAft>
              <a:buNone/>
              <a:defRPr/>
            </a:pPr>
            <a:r>
              <a:rPr lang="en-US" altLang="zh-CN" sz="900" kern="0" dirty="0">
                <a:solidFill>
                  <a:prstClr val="black"/>
                </a:solidFill>
              </a:rPr>
              <a:t>The discussion led to the approval of the following documents as input to the Draft CR:</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Enhancing </a:t>
            </a:r>
            <a:r>
              <a:rPr lang="en-US" altLang="zh-CN" sz="800" kern="0" dirty="0" err="1">
                <a:solidFill>
                  <a:prstClr val="black"/>
                </a:solidFill>
              </a:rPr>
              <a:t>MDARequest</a:t>
            </a:r>
            <a:r>
              <a:rPr lang="en-US" altLang="zh-CN" sz="800" kern="0" dirty="0">
                <a:solidFill>
                  <a:prstClr val="black"/>
                </a:solidFill>
              </a:rPr>
              <a:t> to support indefinite analytics, </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Data definitions for predictions of performance measurements,</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Add information elements for service experience analysis,</a:t>
            </a:r>
          </a:p>
          <a:p>
            <a:pPr defTabSz="1219170">
              <a:spcBef>
                <a:spcPts val="0"/>
              </a:spcBef>
              <a:spcAft>
                <a:spcPts val="0"/>
              </a:spcAft>
              <a:buFont typeface="Wingdings" panose="05000000000000000000" pitchFamily="2" charset="2"/>
              <a:buChar char="Ø"/>
              <a:defRPr/>
            </a:pPr>
            <a:r>
              <a:rPr lang="en-US" altLang="zh-CN" sz="800" kern="0" dirty="0">
                <a:solidFill>
                  <a:prstClr val="black"/>
                </a:solidFill>
              </a:rPr>
              <a:t>Add use case and requirements for MDA </a:t>
            </a:r>
            <a:r>
              <a:rPr lang="en-US" altLang="zh-CN" sz="800" kern="0" dirty="0" err="1">
                <a:solidFill>
                  <a:prstClr val="black"/>
                </a:solidFill>
              </a:rPr>
              <a:t>capablity</a:t>
            </a:r>
            <a:r>
              <a:rPr lang="en-US" altLang="zh-CN" sz="800" kern="0" dirty="0">
                <a:solidFill>
                  <a:prstClr val="black"/>
                </a:solidFill>
              </a:rPr>
              <a:t> related to resource utilization analysis,</a:t>
            </a:r>
          </a:p>
          <a:p>
            <a:pPr marL="455073" indent="-455073" defTabSz="1219170">
              <a:spcBef>
                <a:spcPts val="0"/>
              </a:spcBef>
              <a:spcAft>
                <a:spcPts val="0"/>
              </a:spcAft>
              <a:defRPr/>
            </a:pPr>
            <a:r>
              <a:rPr lang="en-US" altLang="zh-CN" sz="1100" kern="0" dirty="0">
                <a:solidFill>
                  <a:prstClr val="black"/>
                </a:solidFill>
              </a:rPr>
              <a:t>Impacts and dependencies on other WGs:</a:t>
            </a:r>
            <a:endParaRPr lang="de-DE" altLang="zh-CN" sz="1100" kern="0" dirty="0">
              <a:solidFill>
                <a:prstClr val="black"/>
              </a:solidFill>
            </a:endParaRPr>
          </a:p>
          <a:p>
            <a:pPr defTabSz="1219170">
              <a:spcBef>
                <a:spcPts val="0"/>
              </a:spcBef>
              <a:spcAft>
                <a:spcPts val="0"/>
              </a:spcAft>
              <a:buFont typeface="Wingdings" panose="05000000000000000000" pitchFamily="2" charset="2"/>
              <a:buChar char="Ø"/>
              <a:defRPr/>
            </a:pPr>
            <a:r>
              <a:rPr lang="en-US" altLang="zh-CN" sz="1000" kern="0" dirty="0">
                <a:solidFill>
                  <a:prstClr val="black"/>
                </a:solidFill>
              </a:rPr>
              <a:t>SA2</a:t>
            </a:r>
          </a:p>
          <a:p>
            <a:pPr marL="455073" indent="-455073" defTabSz="1219170">
              <a:spcBef>
                <a:spcPts val="0"/>
              </a:spcBef>
              <a:spcAft>
                <a:spcPts val="0"/>
              </a:spcAft>
              <a:defRPr/>
            </a:pPr>
            <a:r>
              <a:rPr lang="de-DE" altLang="zh-CN" sz="1100" kern="0" dirty="0">
                <a:solidFill>
                  <a:prstClr val="black"/>
                </a:solidFill>
              </a:rPr>
              <a:t>Next steps:</a:t>
            </a:r>
          </a:p>
          <a:p>
            <a:pPr defTabSz="1219170">
              <a:spcBef>
                <a:spcPts val="0"/>
              </a:spcBef>
              <a:spcAft>
                <a:spcPts val="0"/>
              </a:spcAft>
              <a:buFont typeface="Wingdings" panose="05000000000000000000" pitchFamily="2" charset="2"/>
              <a:buChar char="Ø"/>
              <a:defRPr/>
            </a:pPr>
            <a:r>
              <a:rPr lang="en-US" altLang="zh-CN" sz="1000" kern="0" dirty="0">
                <a:solidFill>
                  <a:prstClr val="black"/>
                </a:solidFill>
              </a:rPr>
              <a:t>Continue the work according to the objectives</a:t>
            </a:r>
          </a:p>
        </p:txBody>
      </p:sp>
      <p:sp>
        <p:nvSpPr>
          <p:cNvPr id="6" name="Content Placeholder 7">
            <a:extLst>
              <a:ext uri="{FF2B5EF4-FFF2-40B4-BE49-F238E27FC236}">
                <a16:creationId xmlns:a16="http://schemas.microsoft.com/office/drawing/2014/main" id="{19729A1D-3FB9-430D-8578-6C3DB12F875A}"/>
              </a:ext>
            </a:extLst>
          </p:cNvPr>
          <p:cNvSpPr txBox="1">
            <a:spLocks/>
          </p:cNvSpPr>
          <p:nvPr/>
        </p:nvSpPr>
        <p:spPr>
          <a:xfrm>
            <a:off x="6554609" y="2351649"/>
            <a:ext cx="2643595" cy="3963423"/>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AI/ML</a:t>
            </a:r>
            <a:r>
              <a:rPr lang="zh-CN" altLang="en-US" sz="1600" b="1" kern="0" dirty="0">
                <a:solidFill>
                  <a:srgbClr val="0000FF"/>
                </a:solidFill>
                <a:latin typeface="Calibri"/>
              </a:rPr>
              <a:t> </a:t>
            </a:r>
            <a:r>
              <a:rPr lang="en-US" altLang="zh-CN" sz="1600" b="1" kern="0" dirty="0">
                <a:solidFill>
                  <a:srgbClr val="0000FF"/>
                </a:solidFill>
                <a:latin typeface="Calibri"/>
              </a:rPr>
              <a:t>management</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rPr>
              <a:t>Progress since SA5#149: </a:t>
            </a:r>
          </a:p>
          <a:p>
            <a:pPr marL="0" indent="0" defTabSz="1219170">
              <a:spcBef>
                <a:spcPts val="0"/>
              </a:spcBef>
              <a:spcAft>
                <a:spcPts val="0"/>
              </a:spcAft>
              <a:buNone/>
              <a:defRPr/>
            </a:pPr>
            <a:r>
              <a:rPr lang="en-US" altLang="zh-CN" sz="700" kern="0" dirty="0">
                <a:solidFill>
                  <a:prstClr val="black"/>
                </a:solidFill>
              </a:rPr>
              <a:t>An unexpected high number of contributions were received at SA5#149. Very fruitful discussions were made on various use cases, requirements and NRMs for each phase of the AI/ML operational workflow, which lead to the agreement of the contributions related to the following topics as inputs to the Draft CR:</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Restructure of stage 1 and stage 2 of the TS 28.105</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Modelling of </a:t>
            </a:r>
            <a:r>
              <a:rPr lang="en-US" altLang="zh-CN" sz="700" kern="0" dirty="0" err="1">
                <a:solidFill>
                  <a:prstClr val="black"/>
                </a:solidFill>
              </a:rPr>
              <a:t>MLEntity</a:t>
            </a:r>
            <a:endParaRPr lang="en-US" altLang="zh-CN" sz="700" kern="0" dirty="0">
              <a:solidFill>
                <a:prstClr val="black"/>
              </a:solidFill>
            </a:endParaRP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terms related to ML training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Correction to the Scope</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AI/ML workflow</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UC and requirements for ML entity joint training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UC, requirements, and NRMs for ML validation</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Enhance the ML training to include re-training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managing the capabilities of ML Entities</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AI/ML inference performance evaluation</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AI/ML inference performance measurements selection</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AI/ML training performance management</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update of ML Entities</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requirements, and NRMs for ML Testing</a:t>
            </a:r>
          </a:p>
          <a:p>
            <a:pPr defTabSz="1219170">
              <a:spcBef>
                <a:spcPts val="0"/>
              </a:spcBef>
              <a:spcAft>
                <a:spcPts val="0"/>
              </a:spcAft>
              <a:buFont typeface="Wingdings" panose="05000000000000000000" pitchFamily="2" charset="2"/>
              <a:buChar char="Ø"/>
              <a:defRPr/>
            </a:pPr>
            <a:r>
              <a:rPr lang="en-US" altLang="zh-CN" sz="700" kern="0" dirty="0">
                <a:solidFill>
                  <a:prstClr val="black"/>
                </a:solidFill>
              </a:rPr>
              <a:t>Add use case and requirements for joint testing of multiple ML entities</a:t>
            </a:r>
            <a:endParaRPr lang="en-US" altLang="zh-CN" sz="800" kern="0" dirty="0">
              <a:solidFill>
                <a:prstClr val="black"/>
              </a:solidFill>
            </a:endParaRPr>
          </a:p>
          <a:p>
            <a:pPr marL="455073" indent="-455073" defTabSz="1219170">
              <a:spcBef>
                <a:spcPts val="0"/>
              </a:spcBef>
              <a:spcAft>
                <a:spcPts val="0"/>
              </a:spcAft>
              <a:defRPr/>
            </a:pPr>
            <a:r>
              <a:rPr lang="en-US" altLang="zh-CN" sz="1100" kern="0" dirty="0">
                <a:solidFill>
                  <a:prstClr val="black"/>
                </a:solidFill>
              </a:rPr>
              <a:t>Impacts and dependencies on other WGs:</a:t>
            </a:r>
            <a:endParaRPr lang="de-DE" altLang="zh-CN" sz="1100" kern="0" dirty="0">
              <a:solidFill>
                <a:prstClr val="black"/>
              </a:solidFill>
            </a:endParaRPr>
          </a:p>
          <a:p>
            <a:pPr marL="341313" lvl="1" indent="-341313" defTabSz="1219170">
              <a:spcBef>
                <a:spcPts val="0"/>
              </a:spcBef>
              <a:spcAft>
                <a:spcPts val="0"/>
              </a:spcAft>
              <a:buClr>
                <a:schemeClr val="tx1"/>
              </a:buClr>
              <a:buFont typeface="Wingdings" panose="05000000000000000000" pitchFamily="2" charset="2"/>
              <a:buChar char="Ø"/>
              <a:defRPr/>
            </a:pPr>
            <a:r>
              <a:rPr lang="en-US" altLang="zh-CN" sz="1000" kern="0" dirty="0">
                <a:solidFill>
                  <a:prstClr val="black"/>
                </a:solidFill>
              </a:rPr>
              <a:t>SA2, RAN3</a:t>
            </a:r>
          </a:p>
          <a:p>
            <a:pPr marL="455073" indent="-455073" defTabSz="1219170">
              <a:spcBef>
                <a:spcPts val="0"/>
              </a:spcBef>
              <a:spcAft>
                <a:spcPts val="0"/>
              </a:spcAft>
              <a:defRPr/>
            </a:pPr>
            <a:r>
              <a:rPr lang="de-DE" altLang="zh-CN" sz="1050" kern="0" dirty="0">
                <a:solidFill>
                  <a:prstClr val="black"/>
                </a:solidFill>
              </a:rPr>
              <a:t>Next steps: </a:t>
            </a:r>
            <a:r>
              <a:rPr lang="en-US" altLang="zh-CN" sz="900" kern="0" dirty="0">
                <a:solidFill>
                  <a:prstClr val="black"/>
                </a:solidFill>
              </a:rPr>
              <a:t>Continue the work according to the objectives</a:t>
            </a:r>
            <a:endParaRPr lang="de-DE" altLang="zh-CN" sz="1100" kern="0" dirty="0">
              <a:solidFill>
                <a:prstClr val="black"/>
              </a:solidFill>
            </a:endParaRPr>
          </a:p>
        </p:txBody>
      </p:sp>
      <p:sp>
        <p:nvSpPr>
          <p:cNvPr id="7" name="Content Placeholder 7">
            <a:extLst>
              <a:ext uri="{FF2B5EF4-FFF2-40B4-BE49-F238E27FC236}">
                <a16:creationId xmlns:a16="http://schemas.microsoft.com/office/drawing/2014/main" id="{A9FE1378-31CB-4D54-B13D-7CE18192E044}"/>
              </a:ext>
            </a:extLst>
          </p:cNvPr>
          <p:cNvSpPr txBox="1">
            <a:spLocks/>
          </p:cNvSpPr>
          <p:nvPr/>
        </p:nvSpPr>
        <p:spPr>
          <a:xfrm>
            <a:off x="9305998" y="2370960"/>
            <a:ext cx="2643595" cy="3944111"/>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IDMS_MN_ph2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0" indent="-455073" defTabSz="1219170">
              <a:spcBef>
                <a:spcPts val="0"/>
              </a:spcBef>
              <a:spcAft>
                <a:spcPts val="0"/>
              </a:spcAft>
              <a:defRPr/>
            </a:pPr>
            <a:r>
              <a:rPr lang="de-DE" altLang="de-DE" sz="1100" kern="0" dirty="0">
                <a:solidFill>
                  <a:prstClr val="black"/>
                </a:solidFill>
              </a:rPr>
              <a:t>Progress since SA5#149: </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Following scenarios are discussed and agreed: Intent driven approach for RAN energy saving, Intent driven approach for radio capacity assurance, intent driven approach for 5GC network delivering and intent driven approach for E2E network optimization.</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Following generic capabilities are discussed and agreed: Intent report, intent handling capability obtaining, intent feasibility check</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The solution (information model) for 5GC network delivering is discussed and agreed</a:t>
            </a:r>
          </a:p>
          <a:p>
            <a:pPr defTabSz="1219170">
              <a:spcBef>
                <a:spcPts val="0"/>
              </a:spcBef>
              <a:spcAft>
                <a:spcPts val="0"/>
              </a:spcAft>
              <a:buFont typeface="Wingdings" panose="05000000000000000000" pitchFamily="2" charset="2"/>
              <a:buChar char="Ø"/>
              <a:defRPr/>
            </a:pPr>
            <a:r>
              <a:rPr lang="en-US" altLang="zh-CN" sz="900" kern="0" dirty="0">
                <a:solidFill>
                  <a:prstClr val="black"/>
                </a:solidFill>
              </a:rPr>
              <a:t>Following generic capabilities are discussed without agreement: intent confliction, intent drive closed loop, intent driven SON orchestration, intent test and      Mapping Intents to ML capabilities</a:t>
            </a:r>
          </a:p>
          <a:p>
            <a:pPr marL="455073" lvl="0" indent="-455073" defTabSz="1219170">
              <a:spcBef>
                <a:spcPts val="0"/>
              </a:spcBef>
              <a:spcAft>
                <a:spcPts val="0"/>
              </a:spcAft>
              <a:defRPr/>
            </a:pPr>
            <a:r>
              <a:rPr lang="en-US" altLang="zh-CN" sz="1100" kern="0" dirty="0">
                <a:solidFill>
                  <a:prstClr val="black"/>
                </a:solidFill>
              </a:rPr>
              <a:t>Impacts and dependencies on other WGs; SA2, RAN3</a:t>
            </a:r>
            <a:endParaRPr lang="de-DE" altLang="zh-CN" sz="1100" kern="0" dirty="0">
              <a:solidFill>
                <a:prstClr val="black"/>
              </a:solidFill>
            </a:endParaRPr>
          </a:p>
          <a:p>
            <a:pPr marL="455073" lvl="0" indent="-455073" defTabSz="1219170">
              <a:spcBef>
                <a:spcPts val="0"/>
              </a:spcBef>
              <a:spcAft>
                <a:spcPts val="0"/>
              </a:spcAft>
              <a:defRPr/>
            </a:pPr>
            <a:r>
              <a:rPr lang="de-DE" altLang="zh-CN" sz="1050" kern="0" dirty="0">
                <a:solidFill>
                  <a:prstClr val="black"/>
                </a:solidFill>
              </a:rPr>
              <a:t>Next steps:</a:t>
            </a:r>
          </a:p>
          <a:p>
            <a:pPr marL="341313" lvl="1" indent="-341313" defTabSz="1219170">
              <a:spcBef>
                <a:spcPts val="0"/>
              </a:spcBef>
              <a:spcAft>
                <a:spcPts val="0"/>
              </a:spcAft>
              <a:buClrTx/>
              <a:buFont typeface="Wingdings" panose="05000000000000000000" pitchFamily="2" charset="2"/>
              <a:buChar char="Ø"/>
              <a:defRPr/>
            </a:pPr>
            <a:r>
              <a:rPr lang="en-US" altLang="zh-CN" sz="900" kern="0" dirty="0">
                <a:solidFill>
                  <a:prstClr val="black"/>
                </a:solidFill>
              </a:rPr>
              <a:t>Solution (information model) for above agreed new scenarios and new generic capabilities</a:t>
            </a:r>
            <a:endParaRPr lang="de-DE" altLang="zh-CN" sz="900" kern="0" dirty="0">
              <a:solidFill>
                <a:prstClr val="black"/>
              </a:solidFill>
            </a:endParaRPr>
          </a:p>
        </p:txBody>
      </p:sp>
    </p:spTree>
    <p:extLst>
      <p:ext uri="{BB962C8B-B14F-4D97-AF65-F5344CB8AC3E}">
        <p14:creationId xmlns:p14="http://schemas.microsoft.com/office/powerpoint/2010/main" val="86716151"/>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(1/3)</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101401944"/>
              </p:ext>
            </p:extLst>
          </p:nvPr>
        </p:nvGraphicFramePr>
        <p:xfrm>
          <a:off x="297513" y="801774"/>
          <a:ext cx="9241342" cy="1961892"/>
        </p:xfrm>
        <a:graphic>
          <a:graphicData uri="http://schemas.openxmlformats.org/drawingml/2006/table">
            <a:tbl>
              <a:tblPr firstRow="1" firstCol="1" bandRow="1">
                <a:tableStyleId>{F5AB1C69-6EDB-4FF4-983F-18BD219EF322}</a:tableStyleId>
              </a:tblPr>
              <a:tblGrid>
                <a:gridCol w="625328">
                  <a:extLst>
                    <a:ext uri="{9D8B030D-6E8A-4147-A177-3AD203B41FA5}">
                      <a16:colId xmlns:a16="http://schemas.microsoft.com/office/drawing/2014/main" val="20000"/>
                    </a:ext>
                  </a:extLst>
                </a:gridCol>
                <a:gridCol w="2916974">
                  <a:extLst>
                    <a:ext uri="{9D8B030D-6E8A-4147-A177-3AD203B41FA5}">
                      <a16:colId xmlns:a16="http://schemas.microsoft.com/office/drawing/2014/main" val="20001"/>
                    </a:ext>
                  </a:extLst>
                </a:gridCol>
                <a:gridCol w="1130698">
                  <a:extLst>
                    <a:ext uri="{9D8B030D-6E8A-4147-A177-3AD203B41FA5}">
                      <a16:colId xmlns:a16="http://schemas.microsoft.com/office/drawing/2014/main" val="20002"/>
                    </a:ext>
                  </a:extLst>
                </a:gridCol>
                <a:gridCol w="970085">
                  <a:extLst>
                    <a:ext uri="{9D8B030D-6E8A-4147-A177-3AD203B41FA5}">
                      <a16:colId xmlns:a16="http://schemas.microsoft.com/office/drawing/2014/main" val="20005"/>
                    </a:ext>
                  </a:extLst>
                </a:gridCol>
                <a:gridCol w="679633">
                  <a:extLst>
                    <a:ext uri="{9D8B030D-6E8A-4147-A177-3AD203B41FA5}">
                      <a16:colId xmlns:a16="http://schemas.microsoft.com/office/drawing/2014/main" val="20006"/>
                    </a:ext>
                  </a:extLst>
                </a:gridCol>
                <a:gridCol w="879560">
                  <a:extLst>
                    <a:ext uri="{9D8B030D-6E8A-4147-A177-3AD203B41FA5}">
                      <a16:colId xmlns:a16="http://schemas.microsoft.com/office/drawing/2014/main" val="2511190918"/>
                    </a:ext>
                  </a:extLst>
                </a:gridCol>
                <a:gridCol w="879560">
                  <a:extLst>
                    <a:ext uri="{9D8B030D-6E8A-4147-A177-3AD203B41FA5}">
                      <a16:colId xmlns:a16="http://schemas.microsoft.com/office/drawing/2014/main" val="20007"/>
                    </a:ext>
                  </a:extLst>
                </a:gridCol>
                <a:gridCol w="1159504">
                  <a:extLst>
                    <a:ext uri="{9D8B030D-6E8A-4147-A177-3AD203B41FA5}">
                      <a16:colId xmlns:a16="http://schemas.microsoft.com/office/drawing/2014/main" val="20008"/>
                    </a:ext>
                  </a:extLst>
                </a:gridCol>
              </a:tblGrid>
              <a:tr h="285287">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7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12781">
                <a:tc>
                  <a:txBody>
                    <a:bodyPr/>
                    <a:lstStyle/>
                    <a:p>
                      <a:pPr algn="l" fontAlgn="t"/>
                      <a:r>
                        <a:rPr lang="en-US" altLang="zh-CN" sz="900" b="0" i="0" u="none" strike="noStrike" dirty="0">
                          <a:solidFill>
                            <a:srgbClr val="000000"/>
                          </a:solidFill>
                          <a:effectLst/>
                          <a:latin typeface="+mn-lt"/>
                          <a:ea typeface="等线" panose="02010600030101010101" pitchFamily="2" charset="-122"/>
                        </a:rPr>
                        <a:t>990026</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Service based management architecture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eSBMA</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SP-230174</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0%</a:t>
                      </a:r>
                    </a:p>
                  </a:txBody>
                  <a:tcPr marL="36002" marR="36002" marT="0" marB="0"/>
                </a:tc>
                <a:tc>
                  <a:txBody>
                    <a:bodyPr/>
                    <a:lstStyle/>
                    <a:p>
                      <a:pPr>
                        <a:lnSpc>
                          <a:spcPct val="107000"/>
                        </a:lnSpc>
                        <a:spcAft>
                          <a:spcPts val="800"/>
                        </a:spcAft>
                      </a:pPr>
                      <a:r>
                        <a:rPr lang="en-US" altLang="zh-CN" sz="900" kern="1200" dirty="0">
                          <a:solidFill>
                            <a:schemeClr val="tx1"/>
                          </a:solidFill>
                          <a:effectLst/>
                          <a:latin typeface="+mn-lt"/>
                          <a:ea typeface="+mn-ea"/>
                          <a:cs typeface="Arial" panose="020B0604020202020204" pitchFamily="34" charset="0"/>
                        </a:rPr>
                        <a:t>Not started</a:t>
                      </a: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25094925"/>
                  </a:ext>
                </a:extLst>
              </a:tr>
              <a:tr h="612781">
                <a:tc>
                  <a:txBody>
                    <a:bodyPr/>
                    <a:lstStyle/>
                    <a:p>
                      <a:pPr algn="l" fontAlgn="t"/>
                      <a:r>
                        <a:rPr lang="en-US" altLang="zh-CN" sz="800" b="0" i="0" u="none" strike="noStrike">
                          <a:solidFill>
                            <a:srgbClr val="000000"/>
                          </a:solidFill>
                          <a:effectLst/>
                          <a:latin typeface="+mn-lt"/>
                          <a:ea typeface="等线" panose="02010600030101010101" pitchFamily="2" charset="-122"/>
                        </a:rPr>
                        <a:t>940045</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Network slicing provisioning rules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NSRULE</a:t>
                      </a:r>
                    </a:p>
                  </a:txBody>
                  <a:tcPr marL="9525" marR="9525" marT="9525"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0" i="0" u="none" strike="noStrike" dirty="0">
                          <a:solidFill>
                            <a:srgbClr val="000000"/>
                          </a:solidFill>
                          <a:effectLst/>
                          <a:latin typeface="+mn-lt"/>
                          <a:ea typeface="等线" panose="02010600030101010101" pitchFamily="2" charset="-122"/>
                        </a:rPr>
                        <a:t>2023/6/9</a:t>
                      </a:r>
                    </a:p>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800" b="1" i="0" u="none" strike="noStrike" dirty="0">
                          <a:solidFill>
                            <a:srgbClr val="0000FF"/>
                          </a:solidFill>
                          <a:effectLst/>
                          <a:latin typeface="+mn-lt"/>
                          <a:ea typeface="等线" panose="02010600030101010101" pitchFamily="2" charset="-122"/>
                        </a:rPr>
                        <a:t>-&gt;SA#102 (Dec 2024)</a:t>
                      </a:r>
                      <a:endParaRPr lang="en-US" altLang="zh-CN" sz="800" b="0" i="0" u="none" strike="noStrike" dirty="0">
                        <a:solidFill>
                          <a:srgbClr val="000000"/>
                        </a:solidFill>
                        <a:effectLst/>
                        <a:latin typeface="+mn-lt"/>
                        <a:ea typeface="等线" panose="02010600030101010101" pitchFamily="2" charset="-122"/>
                      </a:endParaRPr>
                    </a:p>
                    <a:p>
                      <a:pPr algn="l" fontAlgn="t"/>
                      <a:endParaRPr lang="en-US" altLang="zh-CN" sz="8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SP-211449</a:t>
                      </a:r>
                    </a:p>
                  </a:txBody>
                  <a:tcPr marL="9525" marR="9525" marT="9525" marB="0"/>
                </a:tc>
                <a:tc>
                  <a:txBody>
                    <a:bodyPr/>
                    <a:lstStyle/>
                    <a:p>
                      <a:pPr marL="0" algn="ctr" defTabSz="1219170" rtl="0" eaLnBrk="1" fontAlgn="t" latinLnBrk="0" hangingPunct="1">
                        <a:lnSpc>
                          <a:spcPct val="100000"/>
                        </a:lnSpc>
                        <a:spcAft>
                          <a:spcPts val="0"/>
                        </a:spcAft>
                      </a:pPr>
                      <a:r>
                        <a:rPr lang="en-GB" sz="900" b="0" i="0" u="none" strike="noStrike" kern="1200" dirty="0">
                          <a:solidFill>
                            <a:srgbClr val="0000FF"/>
                          </a:solidFill>
                          <a:effectLst/>
                          <a:latin typeface="+mn-lt"/>
                          <a:ea typeface="+mn-ea"/>
                          <a:cs typeface="+mn-cs"/>
                        </a:rPr>
                        <a:t>60%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3324002326"/>
                  </a:ext>
                </a:extLst>
              </a:tr>
              <a:tr h="451043">
                <a:tc>
                  <a:txBody>
                    <a:bodyPr/>
                    <a:lstStyle/>
                    <a:p>
                      <a:pPr algn="l" fontAlgn="t"/>
                      <a:r>
                        <a:rPr lang="en-US" altLang="zh-CN" sz="900" b="0" i="0" u="none" strike="noStrike" dirty="0">
                          <a:solidFill>
                            <a:srgbClr val="000000"/>
                          </a:solidFill>
                          <a:effectLst/>
                          <a:latin typeface="+mn-lt"/>
                          <a:ea typeface="等线" panose="02010600030101010101" pitchFamily="2" charset="-122"/>
                        </a:rPr>
                        <a:t>940033</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Network slice provisioning enhancement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eNETSLICE_PRO</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90%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SP-211434</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rgbClr val="0000FF"/>
                          </a:solidFill>
                          <a:effectLst/>
                          <a:latin typeface="+mn-lt"/>
                          <a:ea typeface="+mn-ea"/>
                          <a:cs typeface="+mn-cs"/>
                        </a:rPr>
                        <a:t>90%</a:t>
                      </a:r>
                    </a:p>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10" name="Content Placeholder 7">
            <a:extLst>
              <a:ext uri="{FF2B5EF4-FFF2-40B4-BE49-F238E27FC236}">
                <a16:creationId xmlns:a16="http://schemas.microsoft.com/office/drawing/2014/main" id="{8BD5C979-D8DC-4CED-ACCC-CF8CEC732D7C}"/>
              </a:ext>
            </a:extLst>
          </p:cNvPr>
          <p:cNvSpPr txBox="1">
            <a:spLocks/>
          </p:cNvSpPr>
          <p:nvPr/>
        </p:nvSpPr>
        <p:spPr>
          <a:xfrm>
            <a:off x="6767848" y="2854865"/>
            <a:ext cx="5164428" cy="2576166"/>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dirty="0" err="1">
                <a:solidFill>
                  <a:srgbClr val="0000FF"/>
                </a:solidFill>
              </a:rPr>
              <a:t>eNETSLICE_PRO</a:t>
            </a:r>
            <a:r>
              <a:rPr lang="en-US" altLang="zh-CN" sz="1400" b="1" dirty="0">
                <a:solidFill>
                  <a:srgbClr val="0000FF"/>
                </a:solidFill>
              </a:rPr>
              <a:t>:</a:t>
            </a:r>
            <a:endParaRPr lang="de-DE" altLang="de-DE" sz="1400" b="1" kern="0" dirty="0">
              <a:solidFill>
                <a:srgbClr val="0000FF"/>
              </a:solidFill>
            </a:endParaRPr>
          </a:p>
          <a:p>
            <a:pPr marL="455073" lvl="0" indent="-455073" defTabSz="1219170">
              <a:spcBef>
                <a:spcPts val="0"/>
              </a:spcBef>
              <a:spcAft>
                <a:spcPts val="0"/>
              </a:spcAft>
              <a:defRPr/>
            </a:pPr>
            <a:r>
              <a:rPr lang="de-DE" altLang="de-DE" sz="1400" kern="0" dirty="0">
                <a:solidFill>
                  <a:prstClr val="black"/>
                </a:solidFill>
              </a:rPr>
              <a:t>Progress </a:t>
            </a:r>
            <a:r>
              <a:rPr lang="de-DE" altLang="de-DE" sz="1400" kern="0" dirty="0" err="1">
                <a:solidFill>
                  <a:prstClr val="black"/>
                </a:solidFill>
              </a:rPr>
              <a:t>since</a:t>
            </a:r>
            <a:r>
              <a:rPr lang="de-DE" altLang="de-DE" sz="1400" kern="0" dirty="0">
                <a:solidFill>
                  <a:prstClr val="black"/>
                </a:solidFill>
              </a:rPr>
              <a:t> SA5#149:</a:t>
            </a:r>
          </a:p>
          <a:p>
            <a:pPr marL="855123" lvl="1" indent="-455073" defTabSz="1219170">
              <a:spcBef>
                <a:spcPts val="0"/>
              </a:spcBef>
              <a:spcAft>
                <a:spcPts val="0"/>
              </a:spcAft>
              <a:defRPr/>
            </a:pPr>
            <a:r>
              <a:rPr lang="en-US" altLang="zh-CN" sz="1100" kern="0" dirty="0">
                <a:solidFill>
                  <a:prstClr val="black"/>
                </a:solidFill>
              </a:rPr>
              <a:t>Add </a:t>
            </a:r>
            <a:r>
              <a:rPr lang="en-US" altLang="zh-CN" sz="1100" kern="0" dirty="0" err="1">
                <a:solidFill>
                  <a:prstClr val="black"/>
                </a:solidFill>
              </a:rPr>
              <a:t>NetworkSliceController</a:t>
            </a:r>
            <a:r>
              <a:rPr lang="en-US" altLang="zh-CN" sz="1100" kern="0" dirty="0">
                <a:solidFill>
                  <a:prstClr val="black"/>
                </a:solidFill>
              </a:rPr>
              <a:t> and </a:t>
            </a:r>
            <a:r>
              <a:rPr lang="en-US" altLang="zh-CN" sz="1100" kern="0" dirty="0" err="1">
                <a:solidFill>
                  <a:prstClr val="black"/>
                </a:solidFill>
              </a:rPr>
              <a:t>NetworkSliceSubnetController</a:t>
            </a:r>
            <a:r>
              <a:rPr lang="en-US" altLang="zh-CN" sz="1100" kern="0" dirty="0">
                <a:solidFill>
                  <a:prstClr val="black"/>
                </a:solidFill>
              </a:rPr>
              <a:t> IOCs to support asynchronous LCM operations</a:t>
            </a:r>
          </a:p>
          <a:p>
            <a:pPr marL="855123" lvl="1" indent="-455073" defTabSz="1219170">
              <a:spcBef>
                <a:spcPts val="0"/>
              </a:spcBef>
              <a:spcAft>
                <a:spcPts val="0"/>
              </a:spcAft>
              <a:defRPr/>
            </a:pPr>
            <a:r>
              <a:rPr lang="en-US" altLang="zh-CN" sz="1100" kern="0" dirty="0">
                <a:solidFill>
                  <a:prstClr val="black"/>
                </a:solidFill>
              </a:rPr>
              <a:t>Add stage 3 for data type </a:t>
            </a:r>
            <a:r>
              <a:rPr lang="en-US" altLang="zh-CN" sz="1100" kern="0" dirty="0" err="1">
                <a:solidFill>
                  <a:prstClr val="black"/>
                </a:solidFill>
              </a:rPr>
              <a:t>AvailabilityStatus</a:t>
            </a:r>
            <a:endParaRPr lang="en-US" altLang="zh-CN" sz="11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Update Procedure of Network Slice Instance 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Instance Deallocation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Instance Modification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Subnet Instance 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subnet instance deallocation to support asynchronous operations</a:t>
            </a:r>
          </a:p>
          <a:p>
            <a:pPr marL="855123" lvl="1" indent="-455073" defTabSz="1219170">
              <a:spcBef>
                <a:spcPts val="0"/>
              </a:spcBef>
              <a:spcAft>
                <a:spcPts val="0"/>
              </a:spcAft>
              <a:defRPr/>
            </a:pPr>
            <a:r>
              <a:rPr lang="en-US" altLang="zh-CN" sz="1100" kern="0" dirty="0">
                <a:solidFill>
                  <a:prstClr val="black"/>
                </a:solidFill>
              </a:rPr>
              <a:t>Update Procedure of Network Slice Subnet Instance Modification to support asynchronous operations</a:t>
            </a:r>
            <a:endParaRPr lang="de-DE" altLang="de-DE" sz="1400" kern="0" dirty="0">
              <a:solidFill>
                <a:prstClr val="black"/>
              </a:solidFill>
            </a:endParaRP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455073" indent="-455073" defTabSz="1219170">
              <a:spcBef>
                <a:spcPts val="0"/>
              </a:spcBef>
              <a:spcAft>
                <a:spcPts val="0"/>
              </a:spcAft>
              <a:defRPr/>
            </a:pPr>
            <a:r>
              <a:rPr lang="de-DE" sz="1400" kern="0" dirty="0">
                <a:solidFill>
                  <a:prstClr val="black"/>
                </a:solidFill>
              </a:rPr>
              <a:t>Next steps</a:t>
            </a:r>
            <a:endParaRPr lang="en-US" sz="1050" kern="0" dirty="0">
              <a:solidFill>
                <a:prstClr val="black"/>
              </a:solidFill>
              <a:cs typeface="+mn-cs"/>
            </a:endParaRPr>
          </a:p>
        </p:txBody>
      </p:sp>
      <p:sp>
        <p:nvSpPr>
          <p:cNvPr id="13" name="Content Placeholder 7">
            <a:extLst>
              <a:ext uri="{FF2B5EF4-FFF2-40B4-BE49-F238E27FC236}">
                <a16:creationId xmlns:a16="http://schemas.microsoft.com/office/drawing/2014/main" id="{7C80AF45-1D0B-4300-8A96-12AB5A1438B5}"/>
              </a:ext>
            </a:extLst>
          </p:cNvPr>
          <p:cNvSpPr txBox="1">
            <a:spLocks/>
          </p:cNvSpPr>
          <p:nvPr/>
        </p:nvSpPr>
        <p:spPr>
          <a:xfrm>
            <a:off x="190698" y="2921919"/>
            <a:ext cx="2414953" cy="2559232"/>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dirty="0" err="1">
                <a:solidFill>
                  <a:srgbClr val="0000FF"/>
                </a:solidFill>
              </a:rPr>
              <a:t>eSBMA</a:t>
            </a:r>
            <a:r>
              <a:rPr lang="zh-CN" altLang="en-US" sz="1400" b="1" dirty="0">
                <a:solidFill>
                  <a:srgbClr val="0000FF"/>
                </a:solidFill>
              </a:rPr>
              <a:t>：</a:t>
            </a:r>
            <a:endParaRPr lang="de-DE" altLang="de-DE" sz="1400" b="1" dirty="0">
              <a:solidFill>
                <a:srgbClr val="0000FF"/>
              </a:solidFill>
            </a:endParaRPr>
          </a:p>
          <a:p>
            <a:pPr marL="455073" lvl="0"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WI is not in the agenda of SA5#149.</a:t>
            </a:r>
          </a:p>
          <a:p>
            <a:pPr marL="400050" lvl="1" indent="0" defTabSz="1219170">
              <a:spcBef>
                <a:spcPts val="0"/>
              </a:spcBef>
              <a:spcAft>
                <a:spcPts val="0"/>
              </a:spcAft>
              <a:buNone/>
              <a:defRPr/>
            </a:pPr>
            <a:endParaRPr lang="en-US" altLang="zh-CN" sz="1100" kern="0" dirty="0">
              <a:solidFill>
                <a:prstClr val="black"/>
              </a:solidFill>
            </a:endParaRP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endParaRPr lang="en-US" sz="1000" kern="0" dirty="0">
              <a:solidFill>
                <a:prstClr val="black"/>
              </a:solidFill>
            </a:endParaRPr>
          </a:p>
          <a:p>
            <a:pPr marL="455073" indent="-455073" defTabSz="1219170">
              <a:spcBef>
                <a:spcPts val="0"/>
              </a:spcBef>
              <a:spcAft>
                <a:spcPts val="0"/>
              </a:spcAft>
              <a:defRPr/>
            </a:pPr>
            <a:r>
              <a:rPr lang="de-DE" sz="1400" kern="0" dirty="0">
                <a:solidFill>
                  <a:prstClr val="black"/>
                </a:solidFill>
              </a:rPr>
              <a:t>Next steps:</a:t>
            </a:r>
          </a:p>
        </p:txBody>
      </p:sp>
      <p:sp>
        <p:nvSpPr>
          <p:cNvPr id="11" name="Content Placeholder 7">
            <a:extLst>
              <a:ext uri="{FF2B5EF4-FFF2-40B4-BE49-F238E27FC236}">
                <a16:creationId xmlns:a16="http://schemas.microsoft.com/office/drawing/2014/main" id="{ACC73497-8BDC-4FB9-B359-EA0ED4CDFF19}"/>
              </a:ext>
            </a:extLst>
          </p:cNvPr>
          <p:cNvSpPr txBox="1">
            <a:spLocks/>
          </p:cNvSpPr>
          <p:nvPr/>
        </p:nvSpPr>
        <p:spPr>
          <a:xfrm>
            <a:off x="3036974" y="2921919"/>
            <a:ext cx="3404775" cy="2576166"/>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NSRULE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latin typeface="Calibri"/>
              </a:rPr>
              <a:t>Progress since SA5#149:</a:t>
            </a:r>
          </a:p>
          <a:p>
            <a:pPr marL="855123" lvl="1" indent="-455073" defTabSz="1219170">
              <a:spcBef>
                <a:spcPts val="0"/>
              </a:spcBef>
              <a:spcAft>
                <a:spcPts val="0"/>
              </a:spcAft>
              <a:defRPr/>
            </a:pPr>
            <a:r>
              <a:rPr lang="en-US" altLang="zh-CN" sz="1100" kern="0" dirty="0">
                <a:solidFill>
                  <a:prstClr val="black"/>
                </a:solidFill>
              </a:rPr>
              <a:t>No progress at this meeting. </a:t>
            </a:r>
            <a:endParaRPr lang="en-US" altLang="zh-CN" sz="900" kern="0" dirty="0">
              <a:solidFill>
                <a:prstClr val="black"/>
              </a:solidFill>
            </a:endParaRPr>
          </a:p>
          <a:p>
            <a:pPr marL="455073" indent="-455073" defTabSz="1219170">
              <a:spcBef>
                <a:spcPts val="0"/>
              </a:spcBef>
              <a:spcAft>
                <a:spcPts val="0"/>
              </a:spcAft>
              <a:defRPr/>
            </a:pPr>
            <a:endParaRPr lang="en-US" sz="1400" kern="0" dirty="0">
              <a:solidFill>
                <a:prstClr val="black"/>
              </a:solidFill>
              <a:latin typeface="Calibri"/>
            </a:endParaRPr>
          </a:p>
          <a:p>
            <a:pPr marL="455073" indent="-455073" defTabSz="1219170">
              <a:spcBef>
                <a:spcPts val="0"/>
              </a:spcBef>
              <a:spcAft>
                <a:spcPts val="0"/>
              </a:spcAft>
              <a:defRPr/>
            </a:pP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855123" lvl="1" indent="-455073" defTabSz="1219170">
              <a:spcBef>
                <a:spcPts val="0"/>
              </a:spcBef>
              <a:spcAft>
                <a:spcPts val="0"/>
              </a:spcAft>
              <a:defRPr/>
            </a:pPr>
            <a:r>
              <a:rPr lang="en-US" sz="1100" kern="0" dirty="0">
                <a:solidFill>
                  <a:prstClr val="black"/>
                </a:solidFill>
                <a:cs typeface="+mn-cs"/>
              </a:rPr>
              <a:t>No</a:t>
            </a:r>
            <a:r>
              <a:rPr lang="en-US" altLang="zh-CN" sz="1100" kern="0" dirty="0">
                <a:solidFill>
                  <a:prstClr val="black"/>
                </a:solidFill>
                <a:cs typeface="+mn-cs"/>
              </a:rPr>
              <a:t>t</a:t>
            </a:r>
            <a:r>
              <a:rPr lang="en-US" sz="1100" kern="0" dirty="0">
                <a:solidFill>
                  <a:prstClr val="black"/>
                </a:solidFill>
                <a:cs typeface="+mn-cs"/>
              </a:rPr>
              <a:t> identified</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de-DE" sz="1100" kern="0" dirty="0">
                <a:solidFill>
                  <a:prstClr val="black"/>
                </a:solidFill>
              </a:rPr>
              <a:t>Explore alternative solutions</a:t>
            </a:r>
            <a:endParaRPr lang="de-DE" sz="1100" kern="0" dirty="0">
              <a:solidFill>
                <a:prstClr val="black"/>
              </a:solidFill>
              <a:latin typeface="Calibri"/>
            </a:endParaRPr>
          </a:p>
        </p:txBody>
      </p:sp>
    </p:spTree>
    <p:extLst>
      <p:ext uri="{BB962C8B-B14F-4D97-AF65-F5344CB8AC3E}">
        <p14:creationId xmlns:p14="http://schemas.microsoft.com/office/powerpoint/2010/main" val="2397920214"/>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(2/3)</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444241200"/>
              </p:ext>
            </p:extLst>
          </p:nvPr>
        </p:nvGraphicFramePr>
        <p:xfrm>
          <a:off x="206942" y="827796"/>
          <a:ext cx="9394258" cy="2143081"/>
        </p:xfrm>
        <a:graphic>
          <a:graphicData uri="http://schemas.openxmlformats.org/drawingml/2006/table">
            <a:tbl>
              <a:tblPr firstRow="1" firstCol="1" bandRow="1">
                <a:tableStyleId>{F5AB1C69-6EDB-4FF4-983F-18BD219EF322}</a:tableStyleId>
              </a:tblPr>
              <a:tblGrid>
                <a:gridCol w="645920">
                  <a:extLst>
                    <a:ext uri="{9D8B030D-6E8A-4147-A177-3AD203B41FA5}">
                      <a16:colId xmlns:a16="http://schemas.microsoft.com/office/drawing/2014/main" val="20000"/>
                    </a:ext>
                  </a:extLst>
                </a:gridCol>
                <a:gridCol w="3321878">
                  <a:extLst>
                    <a:ext uri="{9D8B030D-6E8A-4147-A177-3AD203B41FA5}">
                      <a16:colId xmlns:a16="http://schemas.microsoft.com/office/drawing/2014/main" val="20001"/>
                    </a:ext>
                  </a:extLst>
                </a:gridCol>
                <a:gridCol w="859085">
                  <a:extLst>
                    <a:ext uri="{9D8B030D-6E8A-4147-A177-3AD203B41FA5}">
                      <a16:colId xmlns:a16="http://schemas.microsoft.com/office/drawing/2014/main" val="20002"/>
                    </a:ext>
                  </a:extLst>
                </a:gridCol>
                <a:gridCol w="1002031">
                  <a:extLst>
                    <a:ext uri="{9D8B030D-6E8A-4147-A177-3AD203B41FA5}">
                      <a16:colId xmlns:a16="http://schemas.microsoft.com/office/drawing/2014/main" val="20005"/>
                    </a:ext>
                  </a:extLst>
                </a:gridCol>
                <a:gridCol w="506703">
                  <a:extLst>
                    <a:ext uri="{9D8B030D-6E8A-4147-A177-3AD203B41FA5}">
                      <a16:colId xmlns:a16="http://schemas.microsoft.com/office/drawing/2014/main" val="20006"/>
                    </a:ext>
                  </a:extLst>
                </a:gridCol>
                <a:gridCol w="757120">
                  <a:extLst>
                    <a:ext uri="{9D8B030D-6E8A-4147-A177-3AD203B41FA5}">
                      <a16:colId xmlns:a16="http://schemas.microsoft.com/office/drawing/2014/main" val="3102338106"/>
                    </a:ext>
                  </a:extLst>
                </a:gridCol>
                <a:gridCol w="757120">
                  <a:extLst>
                    <a:ext uri="{9D8B030D-6E8A-4147-A177-3AD203B41FA5}">
                      <a16:colId xmlns:a16="http://schemas.microsoft.com/office/drawing/2014/main" val="20007"/>
                    </a:ext>
                  </a:extLst>
                </a:gridCol>
                <a:gridCol w="1544401">
                  <a:extLst>
                    <a:ext uri="{9D8B030D-6E8A-4147-A177-3AD203B41FA5}">
                      <a16:colId xmlns:a16="http://schemas.microsoft.com/office/drawing/2014/main" val="20008"/>
                    </a:ext>
                  </a:extLst>
                </a:gridCol>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812674">
                <a:tc>
                  <a:txBody>
                    <a:bodyPr/>
                    <a:lstStyle/>
                    <a:p>
                      <a:pPr algn="l" fontAlgn="t"/>
                      <a:r>
                        <a:rPr lang="en-US" altLang="zh-CN" sz="900" b="0" i="0" u="none" strike="noStrike" dirty="0">
                          <a:solidFill>
                            <a:srgbClr val="000000"/>
                          </a:solidFill>
                          <a:effectLst/>
                          <a:latin typeface="+mn-lt"/>
                          <a:ea typeface="等线" panose="02010600030101010101" pitchFamily="2" charset="-122"/>
                        </a:rPr>
                        <a:t>980029</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Trace/MDT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5GMDT_Ph2</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SP-221163</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0%</a:t>
                      </a:r>
                    </a:p>
                  </a:txBody>
                  <a:tcPr marL="36002" marR="36002" marT="0" marB="0"/>
                </a:tc>
                <a:tc>
                  <a:txBody>
                    <a:bodyPr/>
                    <a:lstStyle/>
                    <a:p>
                      <a:pPr>
                        <a:lnSpc>
                          <a:spcPct val="107000"/>
                        </a:lnSpc>
                        <a:spcAft>
                          <a:spcPts val="800"/>
                        </a:spcAft>
                      </a:pPr>
                      <a:r>
                        <a:rPr lang="en-US" altLang="zh-CN" sz="1000" kern="1200" dirty="0">
                          <a:solidFill>
                            <a:srgbClr val="000000"/>
                          </a:solidFill>
                          <a:effectLst/>
                          <a:latin typeface="+mn-lt"/>
                          <a:ea typeface="+mn-ea"/>
                          <a:cs typeface="Arial" panose="020B0604020202020204" pitchFamily="34" charset="0"/>
                        </a:rPr>
                        <a:t>Not started</a:t>
                      </a: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87605">
                <a:tc>
                  <a:txBody>
                    <a:bodyPr/>
                    <a:lstStyle/>
                    <a:p>
                      <a:pPr algn="l" fontAlgn="t"/>
                      <a:r>
                        <a:rPr lang="en-US" altLang="zh-CN" sz="900" b="0" i="0" u="none" strike="noStrike" dirty="0">
                          <a:solidFill>
                            <a:srgbClr val="000000"/>
                          </a:solidFill>
                          <a:effectLst/>
                          <a:latin typeface="+mn-lt"/>
                          <a:ea typeface="等线" panose="02010600030101010101" pitchFamily="2" charset="-122"/>
                        </a:rPr>
                        <a:t>960025</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5G performance measurements and KPIs phase 3</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PM_KPI_5G_Ph3</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60%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SP-220690</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b="0" i="0" u="none" strike="noStrike" kern="1200" dirty="0">
                          <a:solidFill>
                            <a:srgbClr val="0000FF"/>
                          </a:solidFill>
                          <a:effectLst/>
                          <a:latin typeface="+mn-lt"/>
                          <a:ea typeface="+mn-ea"/>
                          <a:cs typeface="+mn-cs"/>
                        </a:rPr>
                        <a:t>70%</a:t>
                      </a:r>
                    </a:p>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518606">
                <a:tc>
                  <a:txBody>
                    <a:bodyPr/>
                    <a:lstStyle/>
                    <a:p>
                      <a:pPr algn="l" fontAlgn="t"/>
                      <a:r>
                        <a:rPr lang="en-US" altLang="zh-CN" sz="900" b="0" i="0" u="none" strike="noStrike">
                          <a:solidFill>
                            <a:srgbClr val="000000"/>
                          </a:solidFill>
                          <a:effectLst/>
                          <a:latin typeface="+mn-lt"/>
                          <a:ea typeface="等线" panose="02010600030101010101" pitchFamily="2" charset="-122"/>
                        </a:rPr>
                        <a:t>870027</a:t>
                      </a:r>
                    </a:p>
                  </a:txBody>
                  <a:tcPr marL="9525" marR="9525" marT="9525" marB="0">
                    <a:solidFill>
                      <a:schemeClr val="bg1">
                        <a:lumMod val="65000"/>
                      </a:schemeClr>
                    </a:solidFill>
                  </a:tcPr>
                </a:tc>
                <a:tc>
                  <a:txBody>
                    <a:bodyPr/>
                    <a:lstStyle/>
                    <a:p>
                      <a:pPr algn="l" fontAlgn="t"/>
                      <a:r>
                        <a:rPr lang="en-US" sz="900" b="0" i="0" u="none" strike="noStrike" dirty="0">
                          <a:solidFill>
                            <a:schemeClr val="tx1"/>
                          </a:solidFill>
                          <a:effectLst/>
                          <a:latin typeface="+mn-lt"/>
                          <a:ea typeface="等线" panose="02010600030101010101" pitchFamily="2" charset="-122"/>
                        </a:rPr>
                        <a:t>Enhancement of </a:t>
                      </a:r>
                      <a:r>
                        <a:rPr lang="en-US" sz="900" b="0" i="0" u="none" strike="noStrike" dirty="0" err="1">
                          <a:solidFill>
                            <a:schemeClr val="tx1"/>
                          </a:solidFill>
                          <a:effectLst/>
                          <a:latin typeface="+mn-lt"/>
                          <a:ea typeface="等线" panose="02010600030101010101" pitchFamily="2" charset="-122"/>
                        </a:rPr>
                        <a:t>QoE</a:t>
                      </a:r>
                      <a:r>
                        <a:rPr lang="en-US" sz="900" b="0" i="0" u="none" strike="noStrike" dirty="0">
                          <a:solidFill>
                            <a:schemeClr val="tx1"/>
                          </a:solidFill>
                          <a:effectLst/>
                          <a:latin typeface="+mn-lt"/>
                          <a:ea typeface="等线" panose="02010600030101010101" pitchFamily="2" charset="-122"/>
                        </a:rPr>
                        <a:t> Measurement Collection </a:t>
                      </a:r>
                    </a:p>
                  </a:txBody>
                  <a:tcPr marL="9525" marR="9525" marT="9525" marB="0">
                    <a:solidFill>
                      <a:schemeClr val="bg1">
                        <a:lumMod val="65000"/>
                      </a:schemeClr>
                    </a:solidFill>
                  </a:tcPr>
                </a:tc>
                <a:tc>
                  <a:txBody>
                    <a:bodyPr/>
                    <a:lstStyle/>
                    <a:p>
                      <a:pPr algn="l" fontAlgn="t"/>
                      <a:r>
                        <a:rPr lang="en-US" sz="900" b="0" i="0" u="none" strike="noStrike" dirty="0" err="1">
                          <a:solidFill>
                            <a:srgbClr val="000000"/>
                          </a:solidFill>
                          <a:effectLst/>
                          <a:latin typeface="+mn-lt"/>
                          <a:ea typeface="等线" panose="02010600030101010101" pitchFamily="2" charset="-122"/>
                        </a:rPr>
                        <a:t>eQoE</a:t>
                      </a:r>
                      <a:endParaRPr lang="en-US" sz="900" b="0" i="0" u="none" strike="noStrike" dirty="0">
                        <a:solidFill>
                          <a:srgbClr val="000000"/>
                        </a:solidFill>
                        <a:effectLst/>
                        <a:latin typeface="+mn-lt"/>
                        <a:ea typeface="等线" panose="02010600030101010101" pitchFamily="2" charset="-122"/>
                      </a:endParaRP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2023/12/12</a:t>
                      </a: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900" b="0" i="0" u="none" strike="noStrike" dirty="0">
                          <a:solidFill>
                            <a:srgbClr val="000000"/>
                          </a:solidFill>
                          <a:effectLst/>
                          <a:latin typeface="+mn-lt"/>
                          <a:ea typeface="等线" panose="02010600030101010101" pitchFamily="2" charset="-122"/>
                        </a:rPr>
                        <a:t>SP-200193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3"/>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5801034" y="3156219"/>
            <a:ext cx="4162085" cy="304263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PM_KPI_5G_Ph3</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400050" lvl="1" indent="0" defTabSz="1219170">
              <a:spcBef>
                <a:spcPts val="0"/>
              </a:spcBef>
              <a:spcAft>
                <a:spcPts val="0"/>
              </a:spcAft>
              <a:buNone/>
              <a:defRPr/>
            </a:pPr>
            <a:r>
              <a:rPr lang="en-US" altLang="zh-CN" sz="1100" kern="0" dirty="0">
                <a:solidFill>
                  <a:prstClr val="black"/>
                </a:solidFill>
              </a:rPr>
              <a:t>16 contributions about some R18 new measurement/KPI and streaming format enhancing, etc. are discussed. 6 CRs (regarding to new performance measurements of further enhancement on MIMO Layers Coverage Map \ATSSS support\CLI support) were agreed. </a:t>
            </a:r>
          </a:p>
          <a:p>
            <a:pPr marL="400050" lvl="1" indent="0" defTabSz="1219170">
              <a:spcBef>
                <a:spcPts val="0"/>
              </a:spcBef>
              <a:spcAft>
                <a:spcPts val="0"/>
              </a:spcAft>
              <a:buNone/>
              <a:defRPr/>
            </a:pPr>
            <a:r>
              <a:rPr lang="en-US" altLang="zh-CN" sz="1100" kern="0" dirty="0">
                <a:solidFill>
                  <a:prstClr val="black"/>
                </a:solidFill>
              </a:rPr>
              <a:t>Impacts and dependencies on other WGs:</a:t>
            </a:r>
          </a:p>
          <a:p>
            <a:pPr marL="400050" lvl="1" indent="0" defTabSz="1219170">
              <a:spcBef>
                <a:spcPts val="0"/>
              </a:spcBef>
              <a:spcAft>
                <a:spcPts val="0"/>
              </a:spcAft>
              <a:buNone/>
              <a:defRPr/>
            </a:pPr>
            <a:r>
              <a:rPr lang="en-US" altLang="zh-CN" sz="1100" kern="0" dirty="0">
                <a:solidFill>
                  <a:prstClr val="black"/>
                </a:solidFill>
              </a:rPr>
              <a:t>Measurements for RAN depends on the progress in RAN WGs. Some LSs may be involved.</a:t>
            </a:r>
            <a:endParaRPr lang="de-DE" altLang="de-DE" sz="1100" kern="0" dirty="0">
              <a:solidFill>
                <a:prstClr val="black"/>
              </a:solidFill>
              <a:latin typeface="Calibri"/>
            </a:endParaRPr>
          </a:p>
          <a:p>
            <a:pPr marL="400050" lvl="1" indent="0" defTabSz="1219170">
              <a:spcBef>
                <a:spcPts val="0"/>
              </a:spcBef>
              <a:spcAft>
                <a:spcPts val="0"/>
              </a:spcAft>
              <a:buNone/>
              <a:defRPr/>
            </a:pPr>
            <a:r>
              <a:rPr lang="en-US" altLang="zh-CN" sz="1100" kern="0" dirty="0">
                <a:solidFill>
                  <a:prstClr val="black"/>
                </a:solidFill>
              </a:rPr>
              <a:t>.</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en-US" sz="1100" kern="0" dirty="0">
                <a:solidFill>
                  <a:prstClr val="black"/>
                </a:solidFill>
              </a:rPr>
              <a:t>Continue the work per the </a:t>
            </a:r>
            <a:r>
              <a:rPr lang="en-US" sz="1100" kern="0" dirty="0" err="1">
                <a:solidFill>
                  <a:prstClr val="black"/>
                </a:solidFill>
              </a:rPr>
              <a:t>WoPs</a:t>
            </a:r>
            <a:endParaRPr lang="en-US" sz="1100" kern="0" dirty="0">
              <a:solidFill>
                <a:prstClr val="black"/>
              </a:solidFill>
            </a:endParaRPr>
          </a:p>
        </p:txBody>
      </p:sp>
      <p:sp>
        <p:nvSpPr>
          <p:cNvPr id="7" name="Content Placeholder 7">
            <a:extLst>
              <a:ext uri="{FF2B5EF4-FFF2-40B4-BE49-F238E27FC236}">
                <a16:creationId xmlns:a16="http://schemas.microsoft.com/office/drawing/2014/main" id="{E5E7BB41-D4CA-4E36-91EF-C4BA9B2CC4EC}"/>
              </a:ext>
            </a:extLst>
          </p:cNvPr>
          <p:cNvSpPr txBox="1">
            <a:spLocks/>
          </p:cNvSpPr>
          <p:nvPr/>
        </p:nvSpPr>
        <p:spPr>
          <a:xfrm>
            <a:off x="808845" y="3156220"/>
            <a:ext cx="3501080" cy="304263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rPr>
              <a:t>5GMDT_Ph2</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lvl="0" indent="-455073" defTabSz="1219170">
              <a:spcBef>
                <a:spcPts val="0"/>
              </a:spcBef>
              <a:spcAft>
                <a:spcPts val="0"/>
              </a:spcAft>
              <a:defRPr/>
            </a:pPr>
            <a:r>
              <a:rPr lang="de-DE" altLang="de-DE" sz="1600" kern="0" dirty="0">
                <a:solidFill>
                  <a:prstClr val="black"/>
                </a:solidFill>
                <a:latin typeface="Calibri"/>
              </a:rPr>
              <a:t>Progress since SA5#149:</a:t>
            </a:r>
          </a:p>
          <a:p>
            <a:pPr marL="855123" lvl="1" indent="-455073" defTabSz="1219170">
              <a:spcBef>
                <a:spcPts val="0"/>
              </a:spcBef>
              <a:spcAft>
                <a:spcPts val="0"/>
              </a:spcAft>
              <a:defRPr/>
            </a:pPr>
            <a:r>
              <a:rPr lang="en-US" altLang="zh-CN" sz="1100" kern="0" dirty="0">
                <a:solidFill>
                  <a:prstClr val="black"/>
                </a:solidFill>
              </a:rPr>
              <a:t>WI is not in the agenda of SA5#149.</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endParaRPr lang="en-US" sz="11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endParaRPr lang="en-US" sz="1100" kern="0" dirty="0">
              <a:solidFill>
                <a:prstClr val="black"/>
              </a:solidFill>
            </a:endParaRPr>
          </a:p>
        </p:txBody>
      </p:sp>
    </p:spTree>
    <p:extLst>
      <p:ext uri="{BB962C8B-B14F-4D97-AF65-F5344CB8AC3E}">
        <p14:creationId xmlns:p14="http://schemas.microsoft.com/office/powerpoint/2010/main" val="1598822559"/>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a:t>Rel-18 WI - Management Architecture and Mechanisms (3/3)</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3001607246"/>
              </p:ext>
            </p:extLst>
          </p:nvPr>
        </p:nvGraphicFramePr>
        <p:xfrm>
          <a:off x="156519" y="980196"/>
          <a:ext cx="9527808" cy="2090175"/>
        </p:xfrm>
        <a:graphic>
          <a:graphicData uri="http://schemas.openxmlformats.org/drawingml/2006/table">
            <a:tbl>
              <a:tblPr firstRow="1" firstCol="1" bandRow="1">
                <a:tableStyleId>{F5AB1C69-6EDB-4FF4-983F-18BD219EF322}</a:tableStyleId>
              </a:tblPr>
              <a:tblGrid>
                <a:gridCol w="655103">
                  <a:extLst>
                    <a:ext uri="{9D8B030D-6E8A-4147-A177-3AD203B41FA5}">
                      <a16:colId xmlns:a16="http://schemas.microsoft.com/office/drawing/2014/main" val="20000"/>
                    </a:ext>
                  </a:extLst>
                </a:gridCol>
                <a:gridCol w="3369102">
                  <a:extLst>
                    <a:ext uri="{9D8B030D-6E8A-4147-A177-3AD203B41FA5}">
                      <a16:colId xmlns:a16="http://schemas.microsoft.com/office/drawing/2014/main" val="20001"/>
                    </a:ext>
                  </a:extLst>
                </a:gridCol>
                <a:gridCol w="871298">
                  <a:extLst>
                    <a:ext uri="{9D8B030D-6E8A-4147-A177-3AD203B41FA5}">
                      <a16:colId xmlns:a16="http://schemas.microsoft.com/office/drawing/2014/main" val="20002"/>
                    </a:ext>
                  </a:extLst>
                </a:gridCol>
                <a:gridCol w="1016276">
                  <a:extLst>
                    <a:ext uri="{9D8B030D-6E8A-4147-A177-3AD203B41FA5}">
                      <a16:colId xmlns:a16="http://schemas.microsoft.com/office/drawing/2014/main" val="20005"/>
                    </a:ext>
                  </a:extLst>
                </a:gridCol>
                <a:gridCol w="513906">
                  <a:extLst>
                    <a:ext uri="{9D8B030D-6E8A-4147-A177-3AD203B41FA5}">
                      <a16:colId xmlns:a16="http://schemas.microsoft.com/office/drawing/2014/main" val="20006"/>
                    </a:ext>
                  </a:extLst>
                </a:gridCol>
                <a:gridCol w="767883">
                  <a:extLst>
                    <a:ext uri="{9D8B030D-6E8A-4147-A177-3AD203B41FA5}">
                      <a16:colId xmlns:a16="http://schemas.microsoft.com/office/drawing/2014/main" val="3102338106"/>
                    </a:ext>
                  </a:extLst>
                </a:gridCol>
                <a:gridCol w="767883">
                  <a:extLst>
                    <a:ext uri="{9D8B030D-6E8A-4147-A177-3AD203B41FA5}">
                      <a16:colId xmlns:a16="http://schemas.microsoft.com/office/drawing/2014/main" val="20007"/>
                    </a:ext>
                  </a:extLst>
                </a:gridCol>
                <a:gridCol w="1566357">
                  <a:extLst>
                    <a:ext uri="{9D8B030D-6E8A-4147-A177-3AD203B41FA5}">
                      <a16:colId xmlns:a16="http://schemas.microsoft.com/office/drawing/2014/main" val="20008"/>
                    </a:ext>
                  </a:extLst>
                </a:gridCol>
              </a:tblGrid>
              <a:tr h="178480">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47401">
                <a:tc>
                  <a:txBody>
                    <a:bodyPr/>
                    <a:lstStyle/>
                    <a:p>
                      <a:pPr algn="l" fontAlgn="t"/>
                      <a:r>
                        <a:rPr lang="en-US" altLang="zh-CN" sz="800" b="0" i="0" u="none" strike="noStrike">
                          <a:solidFill>
                            <a:srgbClr val="000000"/>
                          </a:solidFill>
                          <a:effectLst/>
                          <a:latin typeface="+mn-lt"/>
                          <a:ea typeface="等线" panose="02010600030101010101" pitchFamily="2" charset="-122"/>
                        </a:rPr>
                        <a:t>950031</a:t>
                      </a:r>
                    </a:p>
                  </a:txBody>
                  <a:tcPr marL="9525" marR="9525" marT="9525" marB="0"/>
                </a:tc>
                <a:tc>
                  <a:txBody>
                    <a:bodyPr/>
                    <a:lstStyle/>
                    <a:p>
                      <a:pPr algn="l" fontAlgn="t"/>
                      <a:r>
                        <a:rPr lang="en-US" sz="800" b="0" i="0" u="none" strike="noStrike">
                          <a:solidFill>
                            <a:schemeClr val="tx1"/>
                          </a:solidFill>
                          <a:effectLst/>
                          <a:latin typeface="+mn-lt"/>
                          <a:ea typeface="等线" panose="02010600030101010101" pitchFamily="2" charset="-122"/>
                        </a:rPr>
                        <a:t>Additional NRM features phase 2 </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AdNRM_ph2</a:t>
                      </a:r>
                    </a:p>
                  </a:txBody>
                  <a:tcPr marL="9525" marR="9525" marT="9525" marB="0"/>
                </a:tc>
                <a:tc>
                  <a:txBody>
                    <a:bodyPr/>
                    <a:lstStyle/>
                    <a:p>
                      <a:pPr algn="l" fontAlgn="t"/>
                      <a:r>
                        <a:rPr lang="en-US" altLang="zh-CN" sz="800" b="0" i="0" u="none" strike="noStrike" dirty="0">
                          <a:solidFill>
                            <a:srgbClr val="000000"/>
                          </a:solidFill>
                          <a:effectLst/>
                          <a:latin typeface="+mn-lt"/>
                          <a:ea typeface="等线" panose="02010600030101010101" pitchFamily="2" charset="-122"/>
                        </a:rPr>
                        <a:t>2023/3/3</a:t>
                      </a:r>
                    </a:p>
                    <a:p>
                      <a:pPr algn="l" fontAlgn="t"/>
                      <a:r>
                        <a:rPr lang="en-US" altLang="zh-CN" sz="800" b="1" i="0" u="none" strike="noStrike" dirty="0">
                          <a:solidFill>
                            <a:srgbClr val="0000FF"/>
                          </a:solidFill>
                          <a:effectLst/>
                          <a:latin typeface="+mn-lt"/>
                          <a:ea typeface="等线" panose="02010600030101010101" pitchFamily="2" charset="-122"/>
                        </a:rPr>
                        <a:t>-&gt;SA#103(Mar 2024)</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65%</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SP-220351</a:t>
                      </a:r>
                    </a:p>
                  </a:txBody>
                  <a:tcPr marL="9525" marR="9525" marT="9525" marB="0"/>
                </a:tc>
                <a:tc>
                  <a:txBody>
                    <a:bodyPr/>
                    <a:lstStyle/>
                    <a:p>
                      <a:pPr marL="0" algn="ctr" defTabSz="1219170" rtl="0" eaLnBrk="1" latinLnBrk="0" hangingPunct="1">
                        <a:lnSpc>
                          <a:spcPct val="107000"/>
                        </a:lnSpc>
                        <a:spcAft>
                          <a:spcPts val="800"/>
                        </a:spcAft>
                      </a:pPr>
                      <a:r>
                        <a:rPr lang="en-GB" sz="900" b="0" i="0" u="none" strike="noStrike" kern="1200" dirty="0">
                          <a:solidFill>
                            <a:srgbClr val="0000FF"/>
                          </a:solidFill>
                          <a:effectLst/>
                          <a:latin typeface="+mn-lt"/>
                          <a:ea typeface="+mn-ea"/>
                          <a:cs typeface="+mn-cs"/>
                        </a:rPr>
                        <a:t>80%</a:t>
                      </a:r>
                    </a:p>
                  </a:txBody>
                  <a:tcPr marL="36002" marR="36002" marT="0" marB="0" anchor="ct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8441">
                <a:tc>
                  <a:txBody>
                    <a:bodyPr/>
                    <a:lstStyle/>
                    <a:p>
                      <a:pPr algn="l" fontAlgn="t"/>
                      <a:r>
                        <a:rPr lang="en-US" altLang="zh-CN" sz="800" b="0" i="0" u="none" strike="noStrike">
                          <a:solidFill>
                            <a:srgbClr val="000000"/>
                          </a:solidFill>
                          <a:effectLst/>
                          <a:latin typeface="+mn-lt"/>
                          <a:ea typeface="等线" panose="02010600030101010101" pitchFamily="2" charset="-122"/>
                        </a:rPr>
                        <a:t>990031</a:t>
                      </a:r>
                    </a:p>
                  </a:txBody>
                  <a:tcPr marL="9525" marR="9525" marT="9525" marB="0"/>
                </a:tc>
                <a:tc>
                  <a:txBody>
                    <a:bodyPr/>
                    <a:lstStyle/>
                    <a:p>
                      <a:pPr algn="l" fontAlgn="t"/>
                      <a:r>
                        <a:rPr lang="en-US" sz="800" b="0" i="0" u="none" strike="noStrike" dirty="0">
                          <a:solidFill>
                            <a:schemeClr val="tx1"/>
                          </a:solidFill>
                          <a:effectLst/>
                          <a:latin typeface="+mn-lt"/>
                          <a:ea typeface="等线" panose="02010600030101010101" pitchFamily="2" charset="-122"/>
                        </a:rPr>
                        <a:t>Management Aspects related to NWDAF </a:t>
                      </a:r>
                    </a:p>
                  </a:txBody>
                  <a:tcPr marL="9525" marR="9525" marT="9525" marB="0"/>
                </a:tc>
                <a:tc>
                  <a:txBody>
                    <a:bodyPr/>
                    <a:lstStyle/>
                    <a:p>
                      <a:pPr algn="l" fontAlgn="t"/>
                      <a:r>
                        <a:rPr lang="en-US" sz="800" b="0" i="0" u="none" strike="noStrike" dirty="0">
                          <a:solidFill>
                            <a:srgbClr val="000000"/>
                          </a:solidFill>
                          <a:effectLst/>
                          <a:latin typeface="+mn-lt"/>
                          <a:ea typeface="等线" panose="02010600030101010101" pitchFamily="2" charset="-122"/>
                        </a:rPr>
                        <a:t>MANWDAF</a:t>
                      </a:r>
                    </a:p>
                  </a:txBody>
                  <a:tcPr marL="9525" marR="9525" marT="9525" marB="0"/>
                </a:tc>
                <a:tc>
                  <a:txBody>
                    <a:bodyPr/>
                    <a:lstStyle/>
                    <a:p>
                      <a:pPr algn="l" fontAlgn="t"/>
                      <a:r>
                        <a:rPr lang="en-US" altLang="zh-CN" sz="8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8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800" b="0" i="0" u="none" strike="noStrike">
                          <a:solidFill>
                            <a:srgbClr val="000000"/>
                          </a:solidFill>
                          <a:effectLst/>
                          <a:latin typeface="+mn-lt"/>
                          <a:ea typeface="等线" panose="02010600030101010101" pitchFamily="2" charset="-122"/>
                        </a:rPr>
                        <a:t>SP-230181</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50%</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339329">
                <a:tc>
                  <a:txBody>
                    <a:bodyPr/>
                    <a:lstStyle/>
                    <a:p>
                      <a:pPr algn="l" fontAlgn="t"/>
                      <a:r>
                        <a:rPr lang="en-US" altLang="zh-CN" sz="900" b="0" i="0" u="none" strike="noStrike" dirty="0">
                          <a:solidFill>
                            <a:srgbClr val="000000"/>
                          </a:solidFill>
                          <a:effectLst/>
                          <a:latin typeface="+mn-lt"/>
                          <a:ea typeface="等线" panose="02010600030101010101" pitchFamily="2" charset="-122"/>
                        </a:rPr>
                        <a:t>950036</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Enhanced Edge Computing Management </a:t>
                      </a:r>
                    </a:p>
                  </a:txBody>
                  <a:tcPr marL="9525" marR="9525" marT="9525" marB="0"/>
                </a:tc>
                <a:tc>
                  <a:txBody>
                    <a:bodyPr/>
                    <a:lstStyle/>
                    <a:p>
                      <a:pPr algn="l" fontAlgn="t"/>
                      <a:r>
                        <a:rPr lang="en-US" sz="900" b="0" i="0" u="none" strike="noStrike" dirty="0" err="1">
                          <a:solidFill>
                            <a:srgbClr val="000000"/>
                          </a:solidFill>
                          <a:effectLst/>
                          <a:latin typeface="+mn-lt"/>
                          <a:ea typeface="等线" panose="02010600030101010101" pitchFamily="2" charset="-122"/>
                        </a:rPr>
                        <a:t>eECM</a:t>
                      </a:r>
                      <a:endParaRPr lang="en-US" sz="900" b="0" i="0" u="none" strike="noStrike" dirty="0">
                        <a:solidFill>
                          <a:srgbClr val="000000"/>
                        </a:solidFill>
                        <a:effectLst/>
                        <a:latin typeface="+mn-lt"/>
                        <a:ea typeface="等线" panose="02010600030101010101" pitchFamily="2" charset="-122"/>
                      </a:endParaRP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50%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SP-220154</a:t>
                      </a:r>
                    </a:p>
                  </a:txBody>
                  <a:tcPr marL="9525" marR="9525" marT="9525"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9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3"/>
                  </a:ext>
                </a:extLst>
              </a:tr>
              <a:tr h="285508">
                <a:tc>
                  <a:txBody>
                    <a:bodyPr/>
                    <a:lstStyle/>
                    <a:p>
                      <a:pPr algn="l" fontAlgn="t"/>
                      <a:r>
                        <a:rPr lang="en-US" altLang="zh-CN" sz="900" b="0" i="0" u="none" strike="noStrike">
                          <a:solidFill>
                            <a:srgbClr val="000000"/>
                          </a:solidFill>
                          <a:effectLst/>
                          <a:latin typeface="+mn-lt"/>
                          <a:ea typeface="等线" panose="02010600030101010101" pitchFamily="2" charset="-122"/>
                        </a:rPr>
                        <a:t>990027</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 of 5GLAN </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5GLAN_Mgt</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SP-230175</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45%</a:t>
                      </a:r>
                    </a:p>
                  </a:txBody>
                  <a:tcPr marL="36002" marR="36002" marT="0" marB="0" anchor="ct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3596495204"/>
                  </a:ext>
                </a:extLst>
              </a:tr>
              <a:tr h="285508">
                <a:tc>
                  <a:txBody>
                    <a:bodyPr/>
                    <a:lstStyle/>
                    <a:p>
                      <a:pPr algn="l" fontAlgn="t"/>
                      <a:r>
                        <a:rPr lang="en-US" altLang="zh-CN" sz="900" b="0" i="0" u="none" strike="noStrike" dirty="0">
                          <a:solidFill>
                            <a:srgbClr val="000000"/>
                          </a:solidFill>
                          <a:effectLst/>
                          <a:latin typeface="+mn-lt"/>
                          <a:ea typeface="等线" panose="02010600030101010101" pitchFamily="2" charset="-122"/>
                        </a:rPr>
                        <a:t>990033</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Aspects of NTN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OAM_NTN</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dirty="0">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SP-230183</a:t>
                      </a:r>
                    </a:p>
                  </a:txBody>
                  <a:tcPr marL="9525" marR="9525" marT="9525"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US" altLang="zh-CN" sz="900" b="0" kern="1200" dirty="0">
                          <a:solidFill>
                            <a:schemeClr val="tx1"/>
                          </a:solidFill>
                          <a:effectLst/>
                          <a:latin typeface="+mn-lt"/>
                          <a:ea typeface="+mn-ea"/>
                          <a:cs typeface="Arial" panose="020B0604020202020204" pitchFamily="34" charset="0"/>
                        </a:rPr>
                        <a:t>Not started</a:t>
                      </a:r>
                      <a:endParaRPr lang="zh-CN" altLang="en-US" sz="900" b="0" kern="1200" dirty="0">
                        <a:solidFill>
                          <a:schemeClr val="tx1"/>
                        </a:solidFill>
                        <a:effectLs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810529861"/>
                  </a:ext>
                </a:extLst>
              </a:tr>
              <a:tr h="285508">
                <a:tc>
                  <a:txBody>
                    <a:bodyPr/>
                    <a:lstStyle/>
                    <a:p>
                      <a:pPr algn="l" fontAlgn="t"/>
                      <a:r>
                        <a:rPr lang="en-US" altLang="zh-CN" sz="900" b="0" i="0" u="none" strike="noStrike" dirty="0">
                          <a:solidFill>
                            <a:srgbClr val="000000"/>
                          </a:solidFill>
                          <a:effectLst/>
                          <a:latin typeface="+mn-lt"/>
                          <a:ea typeface="等线" panose="02010600030101010101" pitchFamily="2" charset="-122"/>
                        </a:rPr>
                        <a:t>970030</a:t>
                      </a:r>
                    </a:p>
                  </a:txBody>
                  <a:tcPr marL="9525" marR="9525" marT="9525" marB="0">
                    <a:solidFill>
                      <a:schemeClr val="bg1">
                        <a:lumMod val="65000"/>
                      </a:schemeClr>
                    </a:solidFill>
                  </a:tcPr>
                </a:tc>
                <a:tc>
                  <a:txBody>
                    <a:bodyPr/>
                    <a:lstStyle/>
                    <a:p>
                      <a:pPr algn="l" fontAlgn="t"/>
                      <a:r>
                        <a:rPr lang="en-US" sz="900" b="0" i="0" u="none" strike="noStrike" dirty="0">
                          <a:solidFill>
                            <a:schemeClr val="tx1"/>
                          </a:solidFill>
                          <a:effectLst/>
                          <a:latin typeface="+mn-lt"/>
                          <a:ea typeface="等线" panose="02010600030101010101" pitchFamily="2" charset="-122"/>
                        </a:rPr>
                        <a:t>Methodology for deprecation </a:t>
                      </a:r>
                    </a:p>
                  </a:txBody>
                  <a:tcPr marL="9525" marR="9525" marT="9525" marB="0">
                    <a:solidFill>
                      <a:schemeClr val="bg1">
                        <a:lumMod val="65000"/>
                      </a:schemeClr>
                    </a:solidFill>
                  </a:tcPr>
                </a:tc>
                <a:tc>
                  <a:txBody>
                    <a:bodyPr/>
                    <a:lstStyle/>
                    <a:p>
                      <a:pPr algn="l" fontAlgn="t"/>
                      <a:r>
                        <a:rPr lang="en-US" sz="900" b="0" i="0" u="none" strike="noStrike" dirty="0" err="1">
                          <a:solidFill>
                            <a:srgbClr val="000000"/>
                          </a:solidFill>
                          <a:effectLst/>
                          <a:latin typeface="+mn-lt"/>
                          <a:ea typeface="等线" panose="02010600030101010101" pitchFamily="2" charset="-122"/>
                        </a:rPr>
                        <a:t>OAM_MetDep</a:t>
                      </a:r>
                      <a:endParaRPr lang="en-US" sz="900" b="0" i="0" u="none" strike="noStrike" dirty="0">
                        <a:solidFill>
                          <a:srgbClr val="000000"/>
                        </a:solidFill>
                        <a:effectLst/>
                        <a:latin typeface="+mn-lt"/>
                        <a:ea typeface="等线" panose="02010600030101010101" pitchFamily="2" charset="-122"/>
                      </a:endParaRP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latin typeface="+mn-lt"/>
                          <a:ea typeface="等线" panose="02010600030101010101" pitchFamily="2" charset="-122"/>
                        </a:rPr>
                        <a:t>2023/3/10</a:t>
                      </a:r>
                    </a:p>
                  </a:txBody>
                  <a:tcPr marL="9525" marR="9525" marT="9525" marB="0">
                    <a:solidFill>
                      <a:schemeClr val="bg1">
                        <a:lumMod val="65000"/>
                      </a:schemeClr>
                    </a:solidFill>
                  </a:tcPr>
                </a:tc>
                <a:tc>
                  <a:txBody>
                    <a:bodyPr/>
                    <a:lstStyle/>
                    <a:p>
                      <a:pPr algn="l" fontAlgn="t"/>
                      <a:r>
                        <a:rPr lang="en-US" altLang="zh-CN" sz="900" b="0" i="0" u="none" strike="noStrike" dirty="0">
                          <a:solidFill>
                            <a:srgbClr val="000000"/>
                          </a:solidFill>
                          <a:effectLst/>
                          <a:highlight>
                            <a:srgbClr val="00FF00"/>
                          </a:highlight>
                          <a:latin typeface="+mn-lt"/>
                          <a:ea typeface="等线" panose="02010600030101010101" pitchFamily="2" charset="-122"/>
                        </a:rPr>
                        <a:t>100%</a:t>
                      </a:r>
                    </a:p>
                  </a:txBody>
                  <a:tcPr marL="9525" marR="9525" marT="9525" marB="0">
                    <a:solidFill>
                      <a:schemeClr val="bg1">
                        <a:lumMod val="65000"/>
                      </a:schemeClr>
                    </a:solidFill>
                  </a:tcPr>
                </a:tc>
                <a:tc>
                  <a:txBody>
                    <a:bodyPr/>
                    <a:lstStyle/>
                    <a:p>
                      <a:pPr algn="l" fontAlgn="t"/>
                      <a:r>
                        <a:rPr lang="en-US" sz="900" b="0" i="0" u="none" strike="noStrike" dirty="0">
                          <a:solidFill>
                            <a:srgbClr val="000000"/>
                          </a:solidFill>
                          <a:effectLst/>
                          <a:latin typeface="+mn-lt"/>
                          <a:ea typeface="等线" panose="02010600030101010101" pitchFamily="2" charset="-122"/>
                        </a:rPr>
                        <a:t>SP-220843</a:t>
                      </a:r>
                    </a:p>
                  </a:txBody>
                  <a:tcPr marL="9525" marR="9525" marT="9525" marB="0">
                    <a:solidFill>
                      <a:schemeClr val="bg1">
                        <a:lumMod val="65000"/>
                      </a:schemeClr>
                    </a:solidFill>
                  </a:tcPr>
                </a:tc>
                <a:tc>
                  <a:txBody>
                    <a:bodyPr/>
                    <a:lstStyle/>
                    <a:p>
                      <a:pPr algn="ctr">
                        <a:lnSpc>
                          <a:spcPct val="107000"/>
                        </a:lnSpc>
                        <a:spcAft>
                          <a:spcPts val="800"/>
                        </a:spcAft>
                      </a:pPr>
                      <a:endParaRPr lang="en-GB" sz="900" b="0" i="0" u="none" strike="noStrike" kern="1200" dirty="0">
                        <a:solidFill>
                          <a:srgbClr val="0000FF"/>
                        </a:solidFill>
                        <a:effectLst/>
                        <a:highlight>
                          <a:srgbClr val="00FF00"/>
                        </a:highlight>
                        <a:latin typeface="+mn-lt"/>
                        <a:ea typeface="+mn-ea"/>
                        <a:cs typeface="+mn-cs"/>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3006946887"/>
                  </a:ext>
                </a:extLst>
              </a:tr>
            </a:tbl>
          </a:graphicData>
        </a:graphic>
      </p:graphicFrame>
      <p:sp>
        <p:nvSpPr>
          <p:cNvPr id="7" name="Content Placeholder 7">
            <a:extLst>
              <a:ext uri="{FF2B5EF4-FFF2-40B4-BE49-F238E27FC236}">
                <a16:creationId xmlns:a16="http://schemas.microsoft.com/office/drawing/2014/main" id="{6F6CA238-B963-43E8-A5F1-DE3DD4551581}"/>
              </a:ext>
            </a:extLst>
          </p:cNvPr>
          <p:cNvSpPr txBox="1">
            <a:spLocks/>
          </p:cNvSpPr>
          <p:nvPr/>
        </p:nvSpPr>
        <p:spPr>
          <a:xfrm>
            <a:off x="5232620" y="3168734"/>
            <a:ext cx="2414953" cy="2559232"/>
          </a:xfrm>
          <a:prstGeom prst="rect">
            <a:avLst/>
          </a:prstGeom>
          <a:solidFill>
            <a:schemeClr val="bg1"/>
          </a:solidFill>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a:solidFill>
                  <a:srgbClr val="0000FF"/>
                </a:solidFill>
                <a:latin typeface="Calibri"/>
              </a:rPr>
              <a:t>eECM</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lvl="0" indent="-455073" defTabSz="1219170">
              <a:spcBef>
                <a:spcPts val="0"/>
              </a:spcBef>
              <a:spcAft>
                <a:spcPts val="0"/>
              </a:spcAft>
              <a:defRPr/>
            </a:pPr>
            <a:r>
              <a:rPr lang="de-DE" altLang="de-DE" sz="1200" kern="0" dirty="0">
                <a:solidFill>
                  <a:prstClr val="black"/>
                </a:solidFill>
              </a:rPr>
              <a:t>Progress since SA5#149:</a:t>
            </a:r>
          </a:p>
          <a:p>
            <a:pPr marL="455073" indent="-455073" defTabSz="1219170">
              <a:spcBef>
                <a:spcPts val="0"/>
              </a:spcBef>
              <a:spcAft>
                <a:spcPts val="0"/>
              </a:spcAft>
              <a:defRPr/>
            </a:pPr>
            <a:endParaRPr lang="en-US" sz="1200" kern="0" dirty="0">
              <a:solidFill>
                <a:prstClr val="black"/>
              </a:solidFill>
              <a:latin typeface="Calibri"/>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988459" lvl="1" indent="-378875" defTabSz="1219170">
              <a:spcBef>
                <a:spcPts val="0"/>
              </a:spcBef>
              <a:spcAft>
                <a:spcPts val="600"/>
              </a:spcAft>
              <a:defRPr/>
            </a:pPr>
            <a:endParaRPr lang="en-US" sz="800" kern="0" dirty="0">
              <a:solidFill>
                <a:prstClr val="black"/>
              </a:solidFill>
              <a:latin typeface="Calibri"/>
              <a:cs typeface="+mn-cs"/>
            </a:endParaRPr>
          </a:p>
          <a:p>
            <a:pPr marL="455073" indent="-455073" defTabSz="1219170">
              <a:spcBef>
                <a:spcPts val="0"/>
              </a:spcBef>
              <a:spcAft>
                <a:spcPts val="0"/>
              </a:spcAft>
              <a:defRPr/>
            </a:pPr>
            <a:r>
              <a:rPr lang="de-DE" sz="1200" kern="0" dirty="0">
                <a:solidFill>
                  <a:prstClr val="black"/>
                </a:solidFill>
                <a:latin typeface="Calibri"/>
              </a:rPr>
              <a:t>Next steps</a:t>
            </a:r>
          </a:p>
        </p:txBody>
      </p:sp>
      <p:sp>
        <p:nvSpPr>
          <p:cNvPr id="10" name="Content Placeholder 7">
            <a:extLst>
              <a:ext uri="{FF2B5EF4-FFF2-40B4-BE49-F238E27FC236}">
                <a16:creationId xmlns:a16="http://schemas.microsoft.com/office/drawing/2014/main" id="{E0C246EC-BDAB-405B-ADA4-33E1F1F9F622}"/>
              </a:ext>
            </a:extLst>
          </p:cNvPr>
          <p:cNvSpPr txBox="1">
            <a:spLocks/>
          </p:cNvSpPr>
          <p:nvPr/>
        </p:nvSpPr>
        <p:spPr>
          <a:xfrm>
            <a:off x="2623691" y="3110058"/>
            <a:ext cx="2716916" cy="3205017"/>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100" b="1" dirty="0">
                <a:solidFill>
                  <a:srgbClr val="0000FF"/>
                </a:solidFill>
              </a:rPr>
              <a:t>MANWDAF</a:t>
            </a:r>
            <a:r>
              <a:rPr lang="zh-CN" altLang="en-US" sz="1100" b="1" dirty="0">
                <a:solidFill>
                  <a:srgbClr val="0000FF"/>
                </a:solidFill>
              </a:rPr>
              <a:t>：</a:t>
            </a:r>
            <a:endParaRPr lang="de-DE" altLang="de-DE" sz="1100" b="1" dirty="0">
              <a:solidFill>
                <a:srgbClr val="0000FF"/>
              </a:solidFill>
            </a:endParaRPr>
          </a:p>
          <a:p>
            <a:pPr marL="455073" lvl="0" indent="-455073" defTabSz="1219170">
              <a:spcBef>
                <a:spcPts val="0"/>
              </a:spcBef>
              <a:spcAft>
                <a:spcPts val="0"/>
              </a:spcAft>
              <a:defRPr/>
            </a:pPr>
            <a:r>
              <a:rPr lang="de-DE" altLang="de-DE" sz="1100" kern="0" dirty="0">
                <a:solidFill>
                  <a:prstClr val="black"/>
                </a:solidFill>
              </a:rPr>
              <a:t>Progress since SA5#149:</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234144 Rel-18 CR 28.552 Add use case of measurements related to the coordination between multiple NWDAFs</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234679 Rel-18 CR 28.552 Add measurements related to the coordination between multiple NWDAFs</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234680 Rel-18 CR 28 552 Add performance measurement related with number of notifications for NWDAF data collection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234681 Rel-18 CR 28 552 Add performance measurement related with number of subscriptions for NWDAF data collection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234682 Rel-18 CR 28 552 Add use case of the performance measurement for NWDAF data collection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234683 Add use case of time consumption of NWDAF providing </a:t>
            </a:r>
            <a:r>
              <a:rPr lang="en-US" altLang="de-DE" sz="600" kern="0" dirty="0" err="1">
                <a:solidFill>
                  <a:prstClr val="black"/>
                </a:solidFill>
                <a:latin typeface="Arial" panose="020B0604020202020204" pitchFamily="34" charset="0"/>
                <a:ea typeface="+mn-ea"/>
              </a:rPr>
              <a:t>analytcis</a:t>
            </a:r>
            <a:r>
              <a:rPr lang="en-US" altLang="de-DE" sz="600" kern="0" dirty="0">
                <a:solidFill>
                  <a:prstClr val="black"/>
                </a:solidFill>
                <a:latin typeface="Arial" panose="020B0604020202020204" pitchFamily="34" charset="0"/>
                <a:ea typeface="+mn-ea"/>
              </a:rPr>
              <a:t> service information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234684 Rel-18 CR 28.552 Add time consumption of NWDAF providing </a:t>
            </a:r>
            <a:r>
              <a:rPr lang="en-US" altLang="de-DE" sz="600" kern="0" dirty="0" err="1">
                <a:solidFill>
                  <a:prstClr val="black"/>
                </a:solidFill>
                <a:latin typeface="Arial" panose="020B0604020202020204" pitchFamily="34" charset="0"/>
                <a:ea typeface="+mn-ea"/>
              </a:rPr>
              <a:t>analytcis</a:t>
            </a:r>
            <a:r>
              <a:rPr lang="en-US" altLang="de-DE" sz="600" kern="0" dirty="0">
                <a:solidFill>
                  <a:prstClr val="black"/>
                </a:solidFill>
                <a:latin typeface="Arial" panose="020B0604020202020204" pitchFamily="34" charset="0"/>
                <a:ea typeface="+mn-ea"/>
              </a:rPr>
              <a:t> service information</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234685 Rel-18 CR 28.552 Add use case of measurements related to the NWDAF service provisioning</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234686 Rel-18 CR 28.552 Add measurements related to the NWDAF service provisioning</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234687 Rel-18 CR 28.552 Add use case of measurements related to the NWDAF service failure</a:t>
            </a:r>
          </a:p>
          <a:p>
            <a:pPr marL="112713" indent="-228600" defTabSz="1219170">
              <a:spcBef>
                <a:spcPts val="0"/>
              </a:spcBef>
              <a:spcAft>
                <a:spcPts val="0"/>
              </a:spcAft>
              <a:buFont typeface="Wingdings" panose="05000000000000000000" pitchFamily="2" charset="2"/>
              <a:buChar char="Ø"/>
              <a:defRPr/>
            </a:pPr>
            <a:r>
              <a:rPr lang="en-US" altLang="de-DE" sz="600" kern="0" dirty="0">
                <a:solidFill>
                  <a:prstClr val="black"/>
                </a:solidFill>
                <a:latin typeface="Arial" panose="020B0604020202020204" pitchFamily="34" charset="0"/>
                <a:ea typeface="+mn-ea"/>
              </a:rPr>
              <a:t>S5 234688 Rel-18 CR 28.552 Add measurements related to the NWDAF service failure</a:t>
            </a:r>
          </a:p>
          <a:p>
            <a:pPr marL="455073" lvl="0" indent="-455073" defTabSz="1219170">
              <a:spcBef>
                <a:spcPts val="0"/>
              </a:spcBef>
              <a:spcAft>
                <a:spcPts val="0"/>
              </a:spcAft>
              <a:buNone/>
              <a:defRPr/>
            </a:pPr>
            <a:r>
              <a:rPr lang="en-US" altLang="zh-CN" sz="600" kern="0" dirty="0">
                <a:solidFill>
                  <a:prstClr val="black"/>
                </a:solidFill>
                <a:ea typeface="+mn-ea"/>
                <a:cs typeface="Arial" panose="020B0604020202020204" pitchFamily="34" charset="0"/>
              </a:rPr>
              <a:t>Impacts and dependencies on other WGs:</a:t>
            </a:r>
            <a:endParaRPr lang="de-DE" altLang="zh-CN" sz="600" kern="0" dirty="0">
              <a:solidFill>
                <a:prstClr val="black"/>
              </a:solidFill>
              <a:ea typeface="+mn-ea"/>
              <a:cs typeface="Arial" panose="020B0604020202020204" pitchFamily="34" charset="0"/>
            </a:endParaRPr>
          </a:p>
          <a:p>
            <a:pPr marL="455073" lvl="0" indent="-455073" defTabSz="1219170">
              <a:spcBef>
                <a:spcPts val="0"/>
              </a:spcBef>
              <a:spcAft>
                <a:spcPts val="0"/>
              </a:spcAft>
              <a:buNone/>
              <a:defRPr/>
            </a:pPr>
            <a:r>
              <a:rPr lang="de-DE" altLang="zh-CN" sz="600" kern="0" dirty="0">
                <a:solidFill>
                  <a:prstClr val="black"/>
                </a:solidFill>
                <a:ea typeface="+mn-ea"/>
                <a:cs typeface="Arial" panose="020B0604020202020204" pitchFamily="34" charset="0"/>
              </a:rPr>
              <a:t>Next steps:</a:t>
            </a:r>
          </a:p>
          <a:p>
            <a:pPr marL="512763" lvl="1" indent="-228600" defTabSz="1219170">
              <a:spcBef>
                <a:spcPts val="0"/>
              </a:spcBef>
              <a:spcAft>
                <a:spcPts val="0"/>
              </a:spcAft>
              <a:buClrTx/>
              <a:buNone/>
              <a:defRPr/>
            </a:pPr>
            <a:r>
              <a:rPr lang="en-US" altLang="zh-CN" sz="600" kern="0" dirty="0">
                <a:solidFill>
                  <a:prstClr val="black"/>
                </a:solidFill>
                <a:latin typeface="Arial" panose="020B0604020202020204" pitchFamily="34" charset="0"/>
                <a:ea typeface="+mn-ea"/>
              </a:rPr>
              <a:t>Continue the work per </a:t>
            </a:r>
            <a:r>
              <a:rPr lang="en-US" altLang="zh-CN" sz="600" kern="0" dirty="0" err="1">
                <a:solidFill>
                  <a:prstClr val="black"/>
                </a:solidFill>
                <a:latin typeface="Arial" panose="020B0604020202020204" pitchFamily="34" charset="0"/>
                <a:ea typeface="+mn-ea"/>
              </a:rPr>
              <a:t>WoP</a:t>
            </a:r>
            <a:r>
              <a:rPr lang="en-US" altLang="zh-CN" sz="600" kern="0" dirty="0">
                <a:solidFill>
                  <a:prstClr val="black"/>
                </a:solidFill>
                <a:latin typeface="Arial" panose="020B0604020202020204" pitchFamily="34" charset="0"/>
                <a:ea typeface="+mn-ea"/>
              </a:rPr>
              <a:t>.</a:t>
            </a:r>
          </a:p>
          <a:p>
            <a:pPr marL="855123" lvl="1" indent="-455073" defTabSz="1219170">
              <a:spcBef>
                <a:spcPts val="0"/>
              </a:spcBef>
              <a:spcAft>
                <a:spcPts val="0"/>
              </a:spcAft>
              <a:defRPr/>
            </a:pPr>
            <a:endParaRPr lang="en-US" sz="600" kern="0" dirty="0">
              <a:solidFill>
                <a:prstClr val="black"/>
              </a:solidFill>
            </a:endParaRPr>
          </a:p>
        </p:txBody>
      </p:sp>
      <p:sp>
        <p:nvSpPr>
          <p:cNvPr id="11" name="Content Placeholder 7">
            <a:extLst>
              <a:ext uri="{FF2B5EF4-FFF2-40B4-BE49-F238E27FC236}">
                <a16:creationId xmlns:a16="http://schemas.microsoft.com/office/drawing/2014/main" id="{C981FFB0-AEE3-483A-A4ED-A9011DF586D6}"/>
              </a:ext>
            </a:extLst>
          </p:cNvPr>
          <p:cNvSpPr txBox="1">
            <a:spLocks/>
          </p:cNvSpPr>
          <p:nvPr/>
        </p:nvSpPr>
        <p:spPr>
          <a:xfrm>
            <a:off x="7542636" y="3180963"/>
            <a:ext cx="2302030" cy="2567729"/>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5GLAN_Mgt</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indent="-455073" defTabSz="1219170">
              <a:spcBef>
                <a:spcPts val="0"/>
              </a:spcBef>
              <a:spcAft>
                <a:spcPts val="0"/>
              </a:spcAft>
              <a:defRPr/>
            </a:pPr>
            <a:r>
              <a:rPr lang="de-DE" altLang="de-DE" sz="1200" kern="0" dirty="0">
                <a:solidFill>
                  <a:prstClr val="black"/>
                </a:solidFill>
              </a:rPr>
              <a:t>Progress:</a:t>
            </a:r>
          </a:p>
          <a:p>
            <a:pPr marL="512763" lvl="1" indent="-228600" defTabSz="1219170">
              <a:spcBef>
                <a:spcPts val="0"/>
              </a:spcBef>
              <a:spcAft>
                <a:spcPts val="0"/>
              </a:spcAft>
              <a:defRPr/>
            </a:pPr>
            <a:r>
              <a:rPr lang="en-US" altLang="de-DE" sz="1050" kern="0" dirty="0">
                <a:solidFill>
                  <a:prstClr val="black"/>
                </a:solidFill>
              </a:rPr>
              <a:t>The enhancements of new PM, related KPIs and attributes at the VN group level are approved</a:t>
            </a:r>
          </a:p>
          <a:p>
            <a:pPr marL="455073" indent="-455073" defTabSz="1219170">
              <a:spcBef>
                <a:spcPts val="0"/>
              </a:spcBef>
              <a:spcAft>
                <a:spcPts val="0"/>
              </a:spcAft>
              <a:defRPr/>
            </a:pPr>
            <a:r>
              <a:rPr lang="en-US" altLang="zh-CN" sz="1200" kern="0" dirty="0">
                <a:solidFill>
                  <a:prstClr val="black"/>
                </a:solidFill>
              </a:rPr>
              <a:t>Impacts and dependencies on other WGs:</a:t>
            </a:r>
            <a:endParaRPr lang="de-DE" altLang="zh-CN" sz="1200" kern="0" dirty="0">
              <a:solidFill>
                <a:prstClr val="black"/>
              </a:solidFill>
            </a:endParaRPr>
          </a:p>
          <a:p>
            <a:pPr marL="455073" indent="-455073" defTabSz="1219170">
              <a:spcBef>
                <a:spcPts val="0"/>
              </a:spcBef>
              <a:spcAft>
                <a:spcPts val="0"/>
              </a:spcAft>
              <a:defRPr/>
            </a:pPr>
            <a:r>
              <a:rPr lang="de-DE" altLang="zh-CN" sz="1200" kern="0" dirty="0">
                <a:solidFill>
                  <a:prstClr val="black"/>
                </a:solidFill>
              </a:rPr>
              <a:t>Next steps:</a:t>
            </a:r>
          </a:p>
          <a:p>
            <a:pPr marL="512763" lvl="1" indent="-228600" defTabSz="1219170">
              <a:spcBef>
                <a:spcPts val="0"/>
              </a:spcBef>
              <a:spcAft>
                <a:spcPts val="0"/>
              </a:spcAft>
              <a:defRPr/>
            </a:pPr>
            <a:r>
              <a:rPr lang="en-US" altLang="zh-CN" sz="1050" kern="0" dirty="0">
                <a:solidFill>
                  <a:prstClr val="black"/>
                </a:solidFill>
              </a:rPr>
              <a:t>The enhanced NRM to support the management of 5G LAN-type services; rest of PM, KPIs and attributes related 5G LAN-type services.</a:t>
            </a:r>
            <a:endParaRPr lang="en-US" altLang="zh-CN" sz="1200" kern="0" dirty="0">
              <a:solidFill>
                <a:prstClr val="black"/>
              </a:solidFill>
            </a:endParaRPr>
          </a:p>
          <a:p>
            <a:pPr marL="855123" lvl="1" indent="-455073" defTabSz="1219170">
              <a:spcBef>
                <a:spcPts val="0"/>
              </a:spcBef>
              <a:spcAft>
                <a:spcPts val="0"/>
              </a:spcAft>
              <a:defRPr/>
            </a:pPr>
            <a:endParaRPr lang="en-US" sz="1050" kern="0" dirty="0">
              <a:solidFill>
                <a:prstClr val="black"/>
              </a:solidFill>
            </a:endParaRPr>
          </a:p>
        </p:txBody>
      </p:sp>
      <p:sp>
        <p:nvSpPr>
          <p:cNvPr id="12" name="Content Placeholder 7">
            <a:extLst>
              <a:ext uri="{FF2B5EF4-FFF2-40B4-BE49-F238E27FC236}">
                <a16:creationId xmlns:a16="http://schemas.microsoft.com/office/drawing/2014/main" id="{99B1E659-95C3-4D80-8D6D-10F4DE702E57}"/>
              </a:ext>
            </a:extLst>
          </p:cNvPr>
          <p:cNvSpPr txBox="1">
            <a:spLocks/>
          </p:cNvSpPr>
          <p:nvPr/>
        </p:nvSpPr>
        <p:spPr>
          <a:xfrm>
            <a:off x="9739729" y="3203104"/>
            <a:ext cx="2302030" cy="2559232"/>
          </a:xfrm>
          <a:prstGeom prst="rect">
            <a:avLst/>
          </a:prstGeom>
          <a:ln>
            <a:noFill/>
            <a:prstDash val="sysDash"/>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a:solidFill>
                  <a:srgbClr val="0000FF"/>
                </a:solidFill>
              </a:rPr>
              <a:t>OAM_NTN</a:t>
            </a:r>
            <a:r>
              <a:rPr lang="zh-CN" altLang="en-US" sz="1200" b="1" kern="0" dirty="0">
                <a:solidFill>
                  <a:srgbClr val="0000FF"/>
                </a:solidFill>
                <a:latin typeface="Calibri"/>
              </a:rPr>
              <a:t>：</a:t>
            </a:r>
            <a:endParaRPr lang="de-DE" altLang="de-DE" sz="1200" b="1" kern="0" dirty="0">
              <a:solidFill>
                <a:srgbClr val="0000FF"/>
              </a:solidFill>
              <a:latin typeface="Calibri"/>
            </a:endParaRPr>
          </a:p>
          <a:p>
            <a:pPr marL="455073" lvl="0" indent="-455073" defTabSz="1219170">
              <a:spcBef>
                <a:spcPts val="0"/>
              </a:spcBef>
              <a:spcAft>
                <a:spcPts val="0"/>
              </a:spcAft>
              <a:defRPr/>
            </a:pPr>
            <a:r>
              <a:rPr lang="de-DE" altLang="de-DE" sz="1200" kern="0" dirty="0">
                <a:solidFill>
                  <a:prstClr val="black"/>
                </a:solidFill>
              </a:rPr>
              <a:t>Progress since SA5#149:</a:t>
            </a:r>
          </a:p>
          <a:p>
            <a:pPr marL="400050" lvl="1" indent="0" defTabSz="1219170">
              <a:spcBef>
                <a:spcPts val="0"/>
              </a:spcBef>
              <a:spcAft>
                <a:spcPts val="0"/>
              </a:spcAft>
              <a:buNone/>
              <a:defRPr/>
            </a:pPr>
            <a:r>
              <a:rPr lang="en-US" altLang="zh-CN" sz="1100" kern="0" dirty="0">
                <a:solidFill>
                  <a:prstClr val="black"/>
                </a:solidFill>
              </a:rPr>
              <a:t>WI is not in the agenda of SA5#149.</a:t>
            </a:r>
          </a:p>
          <a:p>
            <a:pPr marL="457189" lvl="1" indent="0" defTabSz="1219170">
              <a:spcBef>
                <a:spcPts val="0"/>
              </a:spcBef>
              <a:spcAft>
                <a:spcPts val="0"/>
              </a:spcAft>
              <a:buNone/>
              <a:defRPr/>
            </a:pPr>
            <a:endParaRPr lang="en-US" altLang="zh-CN" sz="1000" kern="0" dirty="0">
              <a:solidFill>
                <a:prstClr val="black"/>
              </a:solidFill>
              <a:latin typeface="Calibri"/>
              <a:cs typeface="+mn-cs"/>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endParaRPr lang="en-US" sz="10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endParaRPr lang="en-US" sz="1050" kern="0" dirty="0">
              <a:solidFill>
                <a:prstClr val="black"/>
              </a:solidFill>
            </a:endParaRPr>
          </a:p>
        </p:txBody>
      </p:sp>
      <p:sp>
        <p:nvSpPr>
          <p:cNvPr id="14" name="Content Placeholder 7">
            <a:extLst>
              <a:ext uri="{FF2B5EF4-FFF2-40B4-BE49-F238E27FC236}">
                <a16:creationId xmlns:a16="http://schemas.microsoft.com/office/drawing/2014/main" id="{2D2A68C9-4841-4A30-A4AE-7D1DD3C791AD}"/>
              </a:ext>
            </a:extLst>
          </p:cNvPr>
          <p:cNvSpPr txBox="1">
            <a:spLocks/>
          </p:cNvSpPr>
          <p:nvPr/>
        </p:nvSpPr>
        <p:spPr>
          <a:xfrm>
            <a:off x="77998" y="3106327"/>
            <a:ext cx="2545693" cy="3208748"/>
          </a:xfrm>
          <a:prstGeom prst="rect">
            <a:avLst/>
          </a:prstGeom>
          <a:solidFill>
            <a:schemeClr val="bg1"/>
          </a:solidFill>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100" b="1" dirty="0">
                <a:solidFill>
                  <a:srgbClr val="0000FF"/>
                </a:solidFill>
              </a:rPr>
              <a:t>AdNRM_ph2</a:t>
            </a:r>
            <a:r>
              <a:rPr lang="zh-CN" altLang="en-US" sz="1100" b="1" dirty="0">
                <a:solidFill>
                  <a:srgbClr val="0000FF"/>
                </a:solidFill>
              </a:rPr>
              <a:t>：</a:t>
            </a:r>
            <a:endParaRPr lang="de-DE" altLang="de-DE" sz="1100" b="1" kern="0" dirty="0">
              <a:solidFill>
                <a:srgbClr val="0000FF"/>
              </a:solidFill>
            </a:endParaRPr>
          </a:p>
          <a:p>
            <a:pPr marL="455073" indent="-455073" defTabSz="1219170">
              <a:spcBef>
                <a:spcPts val="0"/>
              </a:spcBef>
              <a:spcAft>
                <a:spcPts val="0"/>
              </a:spcAft>
              <a:defRPr/>
            </a:pPr>
            <a:r>
              <a:rPr lang="de-DE" altLang="de-DE" sz="1100" kern="0" dirty="0">
                <a:solidFill>
                  <a:prstClr val="black"/>
                </a:solidFill>
              </a:rPr>
              <a:t>Progress since SA5#149:</a:t>
            </a:r>
          </a:p>
          <a:p>
            <a:pPr defTabSz="1219170">
              <a:spcBef>
                <a:spcPts val="0"/>
              </a:spcBef>
              <a:spcAft>
                <a:spcPts val="0"/>
              </a:spcAft>
              <a:buFont typeface="Wingdings" panose="05000000000000000000" pitchFamily="2" charset="2"/>
              <a:buChar char="Ø"/>
              <a:defRPr/>
            </a:pPr>
            <a:r>
              <a:rPr lang="en-US" altLang="de-DE" sz="1000" kern="0" dirty="0">
                <a:solidFill>
                  <a:prstClr val="black"/>
                </a:solidFill>
              </a:rPr>
              <a:t>First phase of NRM enhancement for NRF agreed. NRM enhancement for CHF, MFAF, DCCF agreed. </a:t>
            </a:r>
          </a:p>
          <a:p>
            <a:pPr defTabSz="1219170">
              <a:spcBef>
                <a:spcPts val="0"/>
              </a:spcBef>
              <a:spcAft>
                <a:spcPts val="0"/>
              </a:spcAft>
              <a:buFont typeface="Wingdings" panose="05000000000000000000" pitchFamily="2" charset="2"/>
              <a:buChar char="Ø"/>
              <a:defRPr/>
            </a:pPr>
            <a:r>
              <a:rPr lang="en-US" altLang="de-DE" sz="1000" kern="0" dirty="0">
                <a:solidFill>
                  <a:prstClr val="black"/>
                </a:solidFill>
              </a:rPr>
              <a:t>The long-standing issue of </a:t>
            </a:r>
            <a:r>
              <a:rPr lang="en-US" altLang="de-DE" sz="1000" kern="0" dirty="0" err="1">
                <a:solidFill>
                  <a:prstClr val="black"/>
                </a:solidFill>
              </a:rPr>
              <a:t>EP_Transport</a:t>
            </a:r>
            <a:r>
              <a:rPr lang="en-US" altLang="de-DE" sz="1000" kern="0" dirty="0">
                <a:solidFill>
                  <a:prstClr val="black"/>
                </a:solidFill>
              </a:rPr>
              <a:t> finally got agreed with 6 co-sign companies. </a:t>
            </a:r>
          </a:p>
          <a:p>
            <a:pPr defTabSz="1219170">
              <a:spcBef>
                <a:spcPts val="0"/>
              </a:spcBef>
              <a:spcAft>
                <a:spcPts val="0"/>
              </a:spcAft>
              <a:buFont typeface="Wingdings" panose="05000000000000000000" pitchFamily="2" charset="2"/>
              <a:buChar char="Ø"/>
              <a:defRPr/>
            </a:pPr>
            <a:r>
              <a:rPr lang="en-US" altLang="de-DE" sz="1000" kern="0" dirty="0">
                <a:solidFill>
                  <a:prstClr val="black"/>
                </a:solidFill>
              </a:rPr>
              <a:t>TS structure proposal for generic NRM Fragment discussed but not agreed</a:t>
            </a:r>
            <a:endParaRPr lang="de-DE" altLang="de-DE" sz="1000" kern="0" dirty="0">
              <a:solidFill>
                <a:prstClr val="black"/>
              </a:solidFill>
            </a:endParaRPr>
          </a:p>
          <a:p>
            <a:pPr marL="455073" lvl="1" indent="-455073" defTabSz="1219170">
              <a:spcBef>
                <a:spcPts val="0"/>
              </a:spcBef>
              <a:spcAft>
                <a:spcPts val="0"/>
              </a:spcAft>
              <a:buBlip>
                <a:blip r:embed="rId2"/>
              </a:buBlip>
              <a:defRPr/>
            </a:pPr>
            <a:r>
              <a:rPr lang="en-US" sz="1100" kern="0" dirty="0">
                <a:solidFill>
                  <a:prstClr val="black"/>
                </a:solidFill>
              </a:rPr>
              <a:t>Impacts and dependencies on other WGs:</a:t>
            </a:r>
          </a:p>
          <a:p>
            <a:pPr marL="855123" lvl="1" indent="-455073" defTabSz="1219170">
              <a:spcBef>
                <a:spcPts val="0"/>
              </a:spcBef>
              <a:spcAft>
                <a:spcPts val="0"/>
              </a:spcAft>
              <a:defRPr/>
            </a:pPr>
            <a:r>
              <a:rPr lang="de-DE" sz="900" kern="0" dirty="0">
                <a:solidFill>
                  <a:prstClr val="black"/>
                </a:solidFill>
              </a:rPr>
              <a:t>Not identified</a:t>
            </a:r>
          </a:p>
          <a:p>
            <a:pPr marL="455073" indent="-455073" defTabSz="1219170">
              <a:spcBef>
                <a:spcPts val="0"/>
              </a:spcBef>
              <a:spcAft>
                <a:spcPts val="0"/>
              </a:spcAft>
              <a:defRPr/>
            </a:pPr>
            <a:r>
              <a:rPr lang="de-DE" sz="1100" kern="0" dirty="0">
                <a:solidFill>
                  <a:prstClr val="black"/>
                </a:solidFill>
              </a:rPr>
              <a:t>Next steps:</a:t>
            </a:r>
          </a:p>
          <a:p>
            <a:pPr marL="855123" lvl="1" indent="-455073" defTabSz="1219170">
              <a:spcBef>
                <a:spcPts val="0"/>
              </a:spcBef>
              <a:spcAft>
                <a:spcPts val="0"/>
              </a:spcAft>
              <a:defRPr/>
            </a:pPr>
            <a:r>
              <a:rPr lang="en-US" sz="900" kern="0" dirty="0">
                <a:solidFill>
                  <a:prstClr val="black"/>
                </a:solidFill>
              </a:rPr>
              <a:t>Next step is for phase 2 of NRF enhancement, and remaining Core NF NRM enhancement</a:t>
            </a:r>
          </a:p>
        </p:txBody>
      </p:sp>
    </p:spTree>
    <p:extLst>
      <p:ext uri="{BB962C8B-B14F-4D97-AF65-F5344CB8AC3E}">
        <p14:creationId xmlns:p14="http://schemas.microsoft.com/office/powerpoint/2010/main" val="3675483241"/>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US" altLang="zh-CN" sz="2800" kern="0" dirty="0"/>
              <a:t>Rel-18 WI - Support of New Services</a:t>
            </a:r>
            <a:endParaRPr lang="en-US" altLang="en-US" sz="2800" dirty="0"/>
          </a:p>
        </p:txBody>
      </p:sp>
      <p:graphicFrame>
        <p:nvGraphicFramePr>
          <p:cNvPr id="7"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2224908074"/>
              </p:ext>
            </p:extLst>
          </p:nvPr>
        </p:nvGraphicFramePr>
        <p:xfrm>
          <a:off x="237685" y="1084472"/>
          <a:ext cx="9391225" cy="1472619"/>
        </p:xfrm>
        <a:graphic>
          <a:graphicData uri="http://schemas.openxmlformats.org/drawingml/2006/table">
            <a:tbl>
              <a:tblPr firstRow="1" firstCol="1" bandRow="1">
                <a:tableStyleId>{F5AB1C69-6EDB-4FF4-983F-18BD219EF322}</a:tableStyleId>
              </a:tblPr>
              <a:tblGrid>
                <a:gridCol w="644674">
                  <a:extLst>
                    <a:ext uri="{9D8B030D-6E8A-4147-A177-3AD203B41FA5}">
                      <a16:colId xmlns:a16="http://schemas.microsoft.com/office/drawing/2014/main" val="20000"/>
                    </a:ext>
                  </a:extLst>
                </a:gridCol>
                <a:gridCol w="3315466">
                  <a:extLst>
                    <a:ext uri="{9D8B030D-6E8A-4147-A177-3AD203B41FA5}">
                      <a16:colId xmlns:a16="http://schemas.microsoft.com/office/drawing/2014/main" val="20001"/>
                    </a:ext>
                  </a:extLst>
                </a:gridCol>
                <a:gridCol w="857427">
                  <a:extLst>
                    <a:ext uri="{9D8B030D-6E8A-4147-A177-3AD203B41FA5}">
                      <a16:colId xmlns:a16="http://schemas.microsoft.com/office/drawing/2014/main" val="20002"/>
                    </a:ext>
                  </a:extLst>
                </a:gridCol>
                <a:gridCol w="1000096">
                  <a:extLst>
                    <a:ext uri="{9D8B030D-6E8A-4147-A177-3AD203B41FA5}">
                      <a16:colId xmlns:a16="http://schemas.microsoft.com/office/drawing/2014/main" val="20005"/>
                    </a:ext>
                  </a:extLst>
                </a:gridCol>
                <a:gridCol w="737134">
                  <a:extLst>
                    <a:ext uri="{9D8B030D-6E8A-4147-A177-3AD203B41FA5}">
                      <a16:colId xmlns:a16="http://schemas.microsoft.com/office/drawing/2014/main" val="20006"/>
                    </a:ext>
                  </a:extLst>
                </a:gridCol>
                <a:gridCol w="770756">
                  <a:extLst>
                    <a:ext uri="{9D8B030D-6E8A-4147-A177-3AD203B41FA5}">
                      <a16:colId xmlns:a16="http://schemas.microsoft.com/office/drawing/2014/main" val="497328363"/>
                    </a:ext>
                  </a:extLst>
                </a:gridCol>
                <a:gridCol w="770756">
                  <a:extLst>
                    <a:ext uri="{9D8B030D-6E8A-4147-A177-3AD203B41FA5}">
                      <a16:colId xmlns:a16="http://schemas.microsoft.com/office/drawing/2014/main" val="20007"/>
                    </a:ext>
                  </a:extLst>
                </a:gridCol>
                <a:gridCol w="1294916">
                  <a:extLst>
                    <a:ext uri="{9D8B030D-6E8A-4147-A177-3AD203B41FA5}">
                      <a16:colId xmlns:a16="http://schemas.microsoft.com/office/drawing/2014/main" val="20008"/>
                    </a:ext>
                  </a:extLst>
                </a:gridCol>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50087">
                <a:tc>
                  <a:txBody>
                    <a:bodyPr/>
                    <a:lstStyle/>
                    <a:p>
                      <a:pPr algn="l" fontAlgn="t"/>
                      <a:r>
                        <a:rPr lang="en-US" altLang="zh-CN" sz="900" b="0" i="0" u="none" strike="noStrike">
                          <a:solidFill>
                            <a:srgbClr val="000000"/>
                          </a:solidFill>
                          <a:effectLst/>
                          <a:latin typeface="+mn-lt"/>
                          <a:ea typeface="等线" panose="02010600030101010101" pitchFamily="2" charset="-122"/>
                        </a:rPr>
                        <a:t>930010</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Access control for management service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MSAC</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69%</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SP-210859</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72%</a:t>
                      </a:r>
                    </a:p>
                  </a:txBody>
                  <a:tcPr marL="36002" marR="36002" marT="0" marB="0" anchor="ctr"/>
                </a:tc>
                <a:tc>
                  <a:txBody>
                    <a:bodyPr/>
                    <a:lstStyle/>
                    <a:p>
                      <a:pPr>
                        <a:lnSpc>
                          <a:spcPct val="107000"/>
                        </a:lnSpc>
                        <a:spcAft>
                          <a:spcPts val="800"/>
                        </a:spcAft>
                      </a:pPr>
                      <a:endParaRPr lang="en-GB" sz="105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415253">
                <a:tc>
                  <a:txBody>
                    <a:bodyPr/>
                    <a:lstStyle/>
                    <a:p>
                      <a:pPr algn="l" fontAlgn="t"/>
                      <a:r>
                        <a:rPr lang="en-US" altLang="zh-CN" sz="900" b="0" i="0" u="none" strike="noStrike">
                          <a:solidFill>
                            <a:srgbClr val="000000"/>
                          </a:solidFill>
                          <a:effectLst/>
                          <a:latin typeface="+mn-lt"/>
                          <a:ea typeface="等线" panose="02010600030101010101" pitchFamily="2" charset="-122"/>
                        </a:rPr>
                        <a:t>990034</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Management of non-public networks phase 2 </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OAM_NPN_Ph2</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0%</a:t>
                      </a:r>
                    </a:p>
                  </a:txBody>
                  <a:tcPr marL="9525" marR="9525" marT="9525" marB="0"/>
                </a:tc>
                <a:tc>
                  <a:txBody>
                    <a:bodyPr/>
                    <a:lstStyle/>
                    <a:p>
                      <a:pPr algn="l" fontAlgn="t"/>
                      <a:r>
                        <a:rPr lang="en-US" sz="900" b="0" i="0" u="none" strike="noStrike" dirty="0">
                          <a:solidFill>
                            <a:srgbClr val="000000"/>
                          </a:solidFill>
                          <a:effectLst/>
                          <a:latin typeface="+mn-lt"/>
                          <a:ea typeface="等线" panose="02010600030101010101" pitchFamily="2" charset="-122"/>
                        </a:rPr>
                        <a:t>SP-230184</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415253">
                <a:tc>
                  <a:txBody>
                    <a:bodyPr/>
                    <a:lstStyle/>
                    <a:p>
                      <a:pPr algn="l" fontAlgn="t"/>
                      <a:r>
                        <a:rPr lang="en-US" altLang="zh-CN" sz="900" b="0" i="0" u="none" strike="noStrike">
                          <a:solidFill>
                            <a:srgbClr val="000000"/>
                          </a:solidFill>
                          <a:effectLst/>
                          <a:latin typeface="+mn-lt"/>
                          <a:ea typeface="等线" panose="02010600030101010101" pitchFamily="2" charset="-122"/>
                        </a:rPr>
                        <a:t>940037</a:t>
                      </a:r>
                    </a:p>
                  </a:txBody>
                  <a:tcPr marL="9525" marR="9525" marT="9525" marB="0"/>
                </a:tc>
                <a:tc>
                  <a:txBody>
                    <a:bodyPr/>
                    <a:lstStyle/>
                    <a:p>
                      <a:pPr algn="l" fontAlgn="t"/>
                      <a:r>
                        <a:rPr lang="en-US" sz="900" b="0" i="0" u="none" strike="noStrike" dirty="0">
                          <a:solidFill>
                            <a:schemeClr val="tx1"/>
                          </a:solidFill>
                          <a:effectLst/>
                          <a:latin typeface="+mn-lt"/>
                          <a:ea typeface="等线" panose="02010600030101010101" pitchFamily="2" charset="-122"/>
                        </a:rPr>
                        <a:t>Enhancements of EE for 5G Phase 2 </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EE5GPLUS_Ph2</a:t>
                      </a:r>
                    </a:p>
                  </a:txBody>
                  <a:tcPr marL="9525" marR="9525" marT="9525" marB="0"/>
                </a:tc>
                <a:tc>
                  <a:txBody>
                    <a:bodyPr/>
                    <a:lstStyle/>
                    <a:p>
                      <a:pPr algn="l" fontAlgn="t"/>
                      <a:r>
                        <a:rPr lang="en-US" altLang="zh-CN" sz="900" b="0" i="0" u="none" strike="noStrike" kern="1200" dirty="0">
                          <a:solidFill>
                            <a:srgbClr val="000000"/>
                          </a:solidFill>
                          <a:effectLst/>
                          <a:latin typeface="+mn-lt"/>
                          <a:ea typeface="等线" panose="02010600030101010101" pitchFamily="2" charset="-122"/>
                          <a:cs typeface="+mn-cs"/>
                        </a:rPr>
                        <a:t>SA#102 (Dec 2023)</a:t>
                      </a:r>
                    </a:p>
                  </a:txBody>
                  <a:tcPr marL="9525" marR="9525" marT="9525" marB="0"/>
                </a:tc>
                <a:tc>
                  <a:txBody>
                    <a:bodyPr/>
                    <a:lstStyle/>
                    <a:p>
                      <a:pPr algn="l" fontAlgn="t"/>
                      <a:r>
                        <a:rPr lang="en-US" altLang="zh-CN" sz="900" b="0" i="0" u="none" strike="noStrike">
                          <a:solidFill>
                            <a:srgbClr val="000000"/>
                          </a:solidFill>
                          <a:effectLst/>
                          <a:latin typeface="+mn-lt"/>
                          <a:ea typeface="等线" panose="02010600030101010101" pitchFamily="2" charset="-122"/>
                        </a:rPr>
                        <a:t>30%</a:t>
                      </a:r>
                    </a:p>
                  </a:txBody>
                  <a:tcPr marL="9525" marR="9525" marT="9525" marB="0"/>
                </a:tc>
                <a:tc>
                  <a:txBody>
                    <a:bodyPr/>
                    <a:lstStyle/>
                    <a:p>
                      <a:pPr algn="l" fontAlgn="t"/>
                      <a:r>
                        <a:rPr lang="en-US" sz="900" b="0" i="0" u="none" strike="noStrike">
                          <a:solidFill>
                            <a:srgbClr val="000000"/>
                          </a:solidFill>
                          <a:effectLst/>
                          <a:latin typeface="+mn-lt"/>
                          <a:ea typeface="等线" panose="02010600030101010101" pitchFamily="2" charset="-122"/>
                        </a:rPr>
                        <a:t>SP-211441</a:t>
                      </a:r>
                    </a:p>
                  </a:txBody>
                  <a:tcPr marL="9525" marR="9525" marT="9525"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35%</a:t>
                      </a:r>
                    </a:p>
                  </a:txBody>
                  <a:tcPr marL="36002" marR="36002" marT="0" marB="0" anchor="ct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extLst>
                  <a:ext uri="{0D108BD9-81ED-4DB2-BD59-A6C34878D82A}">
                    <a16:rowId xmlns:a16="http://schemas.microsoft.com/office/drawing/2014/main" val="1451949589"/>
                  </a:ext>
                </a:extLst>
              </a:tr>
            </a:tbl>
          </a:graphicData>
        </a:graphic>
      </p:graphicFrame>
      <p:sp>
        <p:nvSpPr>
          <p:cNvPr id="11" name="Content Placeholder 7">
            <a:extLst>
              <a:ext uri="{FF2B5EF4-FFF2-40B4-BE49-F238E27FC236}">
                <a16:creationId xmlns:a16="http://schemas.microsoft.com/office/drawing/2014/main" id="{73BD48FE-BB41-46B0-8DA8-D3A292E80E90}"/>
              </a:ext>
            </a:extLst>
          </p:cNvPr>
          <p:cNvSpPr txBox="1">
            <a:spLocks/>
          </p:cNvSpPr>
          <p:nvPr/>
        </p:nvSpPr>
        <p:spPr>
          <a:xfrm>
            <a:off x="237685" y="2797571"/>
            <a:ext cx="3595022" cy="2661688"/>
          </a:xfrm>
          <a:prstGeom prst="rect">
            <a:avLst/>
          </a:prstGeom>
          <a:ln>
            <a:noFill/>
          </a:ln>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a:solidFill>
                  <a:srgbClr val="0000FF"/>
                </a:solidFill>
                <a:latin typeface="Calibri"/>
              </a:rPr>
              <a:t>MSAC</a:t>
            </a:r>
            <a:r>
              <a:rPr lang="zh-CN" altLang="en-US" sz="1600" b="1" kern="0" dirty="0">
                <a:solidFill>
                  <a:srgbClr val="0000FF"/>
                </a:solidFill>
                <a:latin typeface="Calibri"/>
              </a:rPr>
              <a:t>：</a:t>
            </a:r>
            <a:endParaRPr lang="de-DE" altLang="de-DE" sz="1600" b="1" kern="0" dirty="0">
              <a:solidFill>
                <a:srgbClr val="0000FF"/>
              </a:solidFill>
              <a:latin typeface="Calibri"/>
            </a:endParaRPr>
          </a:p>
          <a:p>
            <a:pPr marL="455073" indent="-455073" defTabSz="1219170">
              <a:spcBef>
                <a:spcPts val="0"/>
              </a:spcBef>
              <a:spcAft>
                <a:spcPts val="0"/>
              </a:spcAft>
              <a:defRPr/>
            </a:pPr>
            <a:r>
              <a:rPr lang="de-DE" altLang="de-DE" sz="1100" kern="0" dirty="0">
                <a:solidFill>
                  <a:prstClr val="black"/>
                </a:solidFill>
                <a:latin typeface="Calibri"/>
              </a:rPr>
              <a:t>Progress since SA5#149:</a:t>
            </a:r>
          </a:p>
          <a:p>
            <a:pPr marL="512763" lvl="1" indent="-228600" defTabSz="1219170">
              <a:spcBef>
                <a:spcPts val="0"/>
              </a:spcBef>
              <a:spcAft>
                <a:spcPts val="0"/>
              </a:spcAft>
              <a:defRPr/>
            </a:pPr>
            <a:r>
              <a:rPr lang="en-US" altLang="de-DE" sz="1000" kern="0" dirty="0">
                <a:solidFill>
                  <a:prstClr val="black"/>
                </a:solidFill>
              </a:rPr>
              <a:t>Initial design of stage 2 of Role based access control agreed and approved</a:t>
            </a:r>
          </a:p>
          <a:p>
            <a:pPr marL="512763" lvl="1" indent="-228600" defTabSz="1219170">
              <a:spcBef>
                <a:spcPts val="0"/>
              </a:spcBef>
              <a:spcAft>
                <a:spcPts val="0"/>
              </a:spcAft>
              <a:defRPr/>
            </a:pPr>
            <a:r>
              <a:rPr lang="en-US" altLang="de-DE" sz="1000" kern="0" dirty="0">
                <a:solidFill>
                  <a:prstClr val="black"/>
                </a:solidFill>
              </a:rPr>
              <a:t>Approved Input to Draft CRs(S5-234716) co-signed with Deutsche Telekom, Telefonica, Huawei</a:t>
            </a:r>
          </a:p>
          <a:p>
            <a:pPr marL="512763" lvl="1" indent="-228600" defTabSz="1219170">
              <a:spcBef>
                <a:spcPts val="0"/>
              </a:spcBef>
              <a:spcAft>
                <a:spcPts val="0"/>
              </a:spcAft>
              <a:defRPr/>
            </a:pPr>
            <a:r>
              <a:rPr lang="en-US" altLang="de-DE" sz="1000" kern="0" dirty="0">
                <a:solidFill>
                  <a:prstClr val="black"/>
                </a:solidFill>
              </a:rPr>
              <a:t>New Baseline Draft CR – S5-234845 approval ongoing with consolidation of previously approved baseline Draft CRs(S5-233137 )</a:t>
            </a:r>
          </a:p>
          <a:p>
            <a:pPr marL="455073" indent="-455073" defTabSz="1219170">
              <a:spcBef>
                <a:spcPts val="0"/>
              </a:spcBef>
              <a:spcAft>
                <a:spcPts val="0"/>
              </a:spcAft>
              <a:defRPr/>
            </a:pPr>
            <a:r>
              <a:rPr lang="en-US" sz="1100" kern="0" dirty="0">
                <a:solidFill>
                  <a:prstClr val="black"/>
                </a:solidFill>
                <a:latin typeface="Calibri"/>
              </a:rPr>
              <a:t>Impacts and dependencies on other WGs:</a:t>
            </a:r>
            <a:endParaRPr lang="de-DE" sz="1100" kern="0" dirty="0">
              <a:solidFill>
                <a:prstClr val="black"/>
              </a:solidFill>
              <a:latin typeface="Calibri"/>
            </a:endParaRPr>
          </a:p>
          <a:p>
            <a:pPr marL="512763" lvl="1" indent="-228600" defTabSz="1219170">
              <a:spcBef>
                <a:spcPts val="0"/>
              </a:spcBef>
              <a:spcAft>
                <a:spcPts val="0"/>
              </a:spcAft>
              <a:defRPr/>
            </a:pPr>
            <a:r>
              <a:rPr lang="en-US" sz="1000" kern="0" dirty="0">
                <a:solidFill>
                  <a:prstClr val="black"/>
                </a:solidFill>
              </a:rPr>
              <a:t>Not identified</a:t>
            </a:r>
          </a:p>
          <a:p>
            <a:pPr marL="455073" indent="-455073" defTabSz="1219170">
              <a:spcBef>
                <a:spcPts val="0"/>
              </a:spcBef>
              <a:spcAft>
                <a:spcPts val="0"/>
              </a:spcAft>
              <a:defRPr/>
            </a:pPr>
            <a:r>
              <a:rPr lang="de-DE" sz="1100" kern="0" dirty="0">
                <a:solidFill>
                  <a:prstClr val="black"/>
                </a:solidFill>
                <a:latin typeface="Calibri"/>
              </a:rPr>
              <a:t>Next steps:</a:t>
            </a:r>
          </a:p>
          <a:p>
            <a:pPr marL="512763" lvl="1" indent="-228600" defTabSz="1219170">
              <a:spcBef>
                <a:spcPts val="0"/>
              </a:spcBef>
              <a:spcAft>
                <a:spcPts val="0"/>
              </a:spcAft>
              <a:defRPr/>
            </a:pPr>
            <a:r>
              <a:rPr lang="en-US" sz="1000" kern="0" dirty="0">
                <a:solidFill>
                  <a:prstClr val="black"/>
                </a:solidFill>
              </a:rPr>
              <a:t>Complete Stage 2 and Stage 3 of Management Service Access control</a:t>
            </a:r>
          </a:p>
          <a:p>
            <a:pPr marL="512763" lvl="1" indent="-228600" defTabSz="1219170">
              <a:spcBef>
                <a:spcPts val="0"/>
              </a:spcBef>
              <a:spcAft>
                <a:spcPts val="0"/>
              </a:spcAft>
              <a:defRPr/>
            </a:pPr>
            <a:r>
              <a:rPr lang="en-US" sz="1000" kern="0" dirty="0">
                <a:solidFill>
                  <a:prstClr val="black"/>
                </a:solidFill>
              </a:rPr>
              <a:t>Add use cases and requirements for management service access control if required</a:t>
            </a:r>
          </a:p>
          <a:p>
            <a:pPr marL="988459" lvl="1" indent="-378875" defTabSz="1219170">
              <a:defRPr/>
            </a:pPr>
            <a:endParaRPr lang="en-US" sz="1100" kern="0" dirty="0">
              <a:solidFill>
                <a:prstClr val="black"/>
              </a:solidFill>
              <a:cs typeface="+mn-cs"/>
            </a:endParaRPr>
          </a:p>
        </p:txBody>
      </p:sp>
      <p:sp>
        <p:nvSpPr>
          <p:cNvPr id="12" name="Content Placeholder 7">
            <a:extLst>
              <a:ext uri="{FF2B5EF4-FFF2-40B4-BE49-F238E27FC236}">
                <a16:creationId xmlns:a16="http://schemas.microsoft.com/office/drawing/2014/main" id="{431B2FA2-9890-4570-80A5-32C2E81269F2}"/>
              </a:ext>
            </a:extLst>
          </p:cNvPr>
          <p:cNvSpPr txBox="1">
            <a:spLocks/>
          </p:cNvSpPr>
          <p:nvPr/>
        </p:nvSpPr>
        <p:spPr>
          <a:xfrm>
            <a:off x="4014850" y="2797571"/>
            <a:ext cx="3849624" cy="251901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OAM_NPN_Ph2:</a:t>
            </a:r>
            <a:endParaRPr lang="de-DE" altLang="de-DE" sz="16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a:t>
            </a:r>
          </a:p>
          <a:p>
            <a:pPr marL="855123" lvl="1" indent="-455073" defTabSz="1219170">
              <a:spcBef>
                <a:spcPts val="0"/>
              </a:spcBef>
              <a:spcAft>
                <a:spcPts val="0"/>
              </a:spcAft>
              <a:defRPr/>
            </a:pPr>
            <a:r>
              <a:rPr lang="en-US" altLang="de-DE" sz="1100" kern="0" dirty="0">
                <a:solidFill>
                  <a:prstClr val="black"/>
                </a:solidFill>
              </a:rPr>
              <a:t>The group agreed the use case and requirements for NPN fault management and the use case and requirements for management of NPN service customer.</a:t>
            </a:r>
          </a:p>
          <a:p>
            <a:pPr marL="455073" indent="-455073" defTabSz="1219170">
              <a:spcBef>
                <a:spcPts val="0"/>
              </a:spcBef>
              <a:spcAft>
                <a:spcPts val="0"/>
              </a:spcAft>
              <a:defRPr/>
            </a:pPr>
            <a:r>
              <a:rPr lang="en-US" sz="1600" kern="0" dirty="0">
                <a:solidFill>
                  <a:prstClr val="black"/>
                </a:solidFill>
              </a:rPr>
              <a:t>Impacts and dependencies on other WGs</a:t>
            </a:r>
            <a:endParaRPr lang="en-US" sz="11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de-DE" sz="1100" kern="0" dirty="0">
                <a:solidFill>
                  <a:prstClr val="black"/>
                </a:solidFill>
                <a:cs typeface="Arial" panose="020B0604020202020204" pitchFamily="34" charset="0"/>
              </a:rPr>
              <a:t>continue discussion</a:t>
            </a:r>
          </a:p>
        </p:txBody>
      </p:sp>
      <p:sp>
        <p:nvSpPr>
          <p:cNvPr id="13" name="Content Placeholder 7">
            <a:extLst>
              <a:ext uri="{FF2B5EF4-FFF2-40B4-BE49-F238E27FC236}">
                <a16:creationId xmlns:a16="http://schemas.microsoft.com/office/drawing/2014/main" id="{4CCCA1DD-DF7C-4D0A-A3AE-82F69CBEEB0A}"/>
              </a:ext>
            </a:extLst>
          </p:cNvPr>
          <p:cNvSpPr txBox="1">
            <a:spLocks/>
          </p:cNvSpPr>
          <p:nvPr/>
        </p:nvSpPr>
        <p:spPr>
          <a:xfrm>
            <a:off x="8104691" y="2797571"/>
            <a:ext cx="3849624" cy="17323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a:solidFill>
                  <a:srgbClr val="0000FF"/>
                </a:solidFill>
              </a:rPr>
              <a:t>EE5GPLUS_Ph2:</a:t>
            </a:r>
            <a:endParaRPr lang="de-DE" altLang="de-DE" sz="16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de-DE" sz="1100" kern="0" dirty="0">
                <a:solidFill>
                  <a:prstClr val="black"/>
                </a:solidFill>
              </a:rPr>
              <a:t>The living document collecting information on other 3GPP WGs work on EE has been updated based on replies from CT1 and CT3</a:t>
            </a:r>
          </a:p>
          <a:p>
            <a:pPr marL="455073" indent="-455073" defTabSz="1219170">
              <a:spcBef>
                <a:spcPts val="0"/>
              </a:spcBef>
              <a:spcAft>
                <a:spcPts val="0"/>
              </a:spcAft>
              <a:defRPr/>
            </a:pPr>
            <a:r>
              <a:rPr lang="en-US" sz="1400" kern="0" dirty="0">
                <a:solidFill>
                  <a:prstClr val="black"/>
                </a:solidFill>
              </a:rPr>
              <a:t>Impacts and dependencies on other WGs:</a:t>
            </a:r>
            <a:endParaRPr lang="de-DE" sz="1400" kern="0" dirty="0">
              <a:solidFill>
                <a:prstClr val="black"/>
              </a:solidFill>
            </a:endParaRPr>
          </a:p>
          <a:p>
            <a:pPr marL="855123" lvl="1" indent="-455073" defTabSz="1219170">
              <a:spcBef>
                <a:spcPts val="0"/>
              </a:spcBef>
              <a:spcAft>
                <a:spcPts val="0"/>
              </a:spcAft>
              <a:defRPr/>
            </a:pPr>
            <a:r>
              <a:rPr lang="en-US" sz="1100" kern="0" dirty="0">
                <a:solidFill>
                  <a:prstClr val="black"/>
                </a:solidFill>
              </a:rPr>
              <a:t>SA2, RAN WGs</a:t>
            </a:r>
          </a:p>
          <a:p>
            <a:pPr marL="455073" indent="-455073" defTabSz="1219170">
              <a:spcBef>
                <a:spcPts val="0"/>
              </a:spcBef>
              <a:spcAft>
                <a:spcPts val="0"/>
              </a:spcAft>
              <a:defRPr/>
            </a:pPr>
            <a:r>
              <a:rPr lang="de-DE" sz="1400" kern="0" dirty="0">
                <a:solidFill>
                  <a:prstClr val="black"/>
                </a:solidFill>
              </a:rPr>
              <a:t>Next steps:</a:t>
            </a:r>
          </a:p>
          <a:p>
            <a:pPr marL="855123" lvl="1" indent="-455073" defTabSz="1219170">
              <a:spcBef>
                <a:spcPts val="0"/>
              </a:spcBef>
              <a:spcAft>
                <a:spcPts val="0"/>
              </a:spcAft>
              <a:defRPr/>
            </a:pPr>
            <a:r>
              <a:rPr lang="en-US" sz="1200" kern="0" dirty="0">
                <a:solidFill>
                  <a:prstClr val="black"/>
                </a:solidFill>
              </a:rPr>
              <a:t>Push agreed outcomes from the study into EE5GPLUS_Ph2</a:t>
            </a:r>
            <a:endParaRPr lang="de-DE" sz="1200" kern="0" dirty="0">
              <a:solidFill>
                <a:prstClr val="black"/>
              </a:solidFill>
            </a:endParaRPr>
          </a:p>
        </p:txBody>
      </p:sp>
    </p:spTree>
    <p:extLst>
      <p:ext uri="{BB962C8B-B14F-4D97-AF65-F5344CB8AC3E}">
        <p14:creationId xmlns:p14="http://schemas.microsoft.com/office/powerpoint/2010/main" val="3525749329"/>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77401" y="0"/>
            <a:ext cx="9102725" cy="1143000"/>
          </a:xfrm>
        </p:spPr>
        <p:txBody>
          <a:bodyPr/>
          <a:lstStyle/>
          <a:p>
            <a:r>
              <a:rPr lang="en-GB" altLang="en-US" sz="2800" dirty="0"/>
              <a:t>Summary - Rel-18 SI - Intelligence and Automation </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97470" y="6068418"/>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051042504"/>
              </p:ext>
            </p:extLst>
          </p:nvPr>
        </p:nvGraphicFramePr>
        <p:xfrm>
          <a:off x="223086" y="807597"/>
          <a:ext cx="9557041" cy="4013658"/>
        </p:xfrm>
        <a:graphic>
          <a:graphicData uri="http://schemas.openxmlformats.org/drawingml/2006/table">
            <a:tbl>
              <a:tblPr firstRow="1" firstCol="1" bandRow="1">
                <a:tableStyleId>{F5AB1C69-6EDB-4FF4-983F-18BD219EF322}</a:tableStyleId>
              </a:tblPr>
              <a:tblGrid>
                <a:gridCol w="653001">
                  <a:extLst>
                    <a:ext uri="{9D8B030D-6E8A-4147-A177-3AD203B41FA5}">
                      <a16:colId xmlns:a16="http://schemas.microsoft.com/office/drawing/2014/main" val="20000"/>
                    </a:ext>
                  </a:extLst>
                </a:gridCol>
                <a:gridCol w="3030050">
                  <a:extLst>
                    <a:ext uri="{9D8B030D-6E8A-4147-A177-3AD203B41FA5}">
                      <a16:colId xmlns:a16="http://schemas.microsoft.com/office/drawing/2014/main" val="20001"/>
                    </a:ext>
                  </a:extLst>
                </a:gridCol>
                <a:gridCol w="1010332">
                  <a:extLst>
                    <a:ext uri="{9D8B030D-6E8A-4147-A177-3AD203B41FA5}">
                      <a16:colId xmlns:a16="http://schemas.microsoft.com/office/drawing/2014/main" val="20002"/>
                    </a:ext>
                  </a:extLst>
                </a:gridCol>
                <a:gridCol w="1259227">
                  <a:extLst>
                    <a:ext uri="{9D8B030D-6E8A-4147-A177-3AD203B41FA5}">
                      <a16:colId xmlns:a16="http://schemas.microsoft.com/office/drawing/2014/main" val="20005"/>
                    </a:ext>
                  </a:extLst>
                </a:gridCol>
                <a:gridCol w="512258">
                  <a:extLst>
                    <a:ext uri="{9D8B030D-6E8A-4147-A177-3AD203B41FA5}">
                      <a16:colId xmlns:a16="http://schemas.microsoft.com/office/drawing/2014/main" val="20006"/>
                    </a:ext>
                  </a:extLst>
                </a:gridCol>
                <a:gridCol w="765420">
                  <a:extLst>
                    <a:ext uri="{9D8B030D-6E8A-4147-A177-3AD203B41FA5}">
                      <a16:colId xmlns:a16="http://schemas.microsoft.com/office/drawing/2014/main" val="2617781970"/>
                    </a:ext>
                  </a:extLst>
                </a:gridCol>
                <a:gridCol w="765420">
                  <a:extLst>
                    <a:ext uri="{9D8B030D-6E8A-4147-A177-3AD203B41FA5}">
                      <a16:colId xmlns:a16="http://schemas.microsoft.com/office/drawing/2014/main" val="20007"/>
                    </a:ext>
                  </a:extLst>
                </a:gridCol>
                <a:gridCol w="1561333">
                  <a:extLst>
                    <a:ext uri="{9D8B030D-6E8A-4147-A177-3AD203B41FA5}">
                      <a16:colId xmlns:a16="http://schemas.microsoft.com/office/drawing/2014/main" val="20008"/>
                    </a:ext>
                  </a:extLst>
                </a:gridCol>
              </a:tblGrid>
              <a:tr h="21764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393982">
                <a:tc>
                  <a:txBody>
                    <a:bodyPr/>
                    <a:lstStyle/>
                    <a:p>
                      <a:pPr algn="ctr" fontAlgn="t"/>
                      <a:r>
                        <a:rPr lang="en-US" sz="900" b="0" i="0" u="none" strike="noStrike" dirty="0">
                          <a:solidFill>
                            <a:srgbClr val="000000"/>
                          </a:solidFill>
                          <a:effectLst/>
                          <a:latin typeface="+mn-lt"/>
                        </a:rPr>
                        <a:t>940042</a:t>
                      </a:r>
                    </a:p>
                  </a:txBody>
                  <a:tcPr marL="6350" marR="6350" marT="6350" marB="0"/>
                </a:tc>
                <a:tc>
                  <a:txBody>
                    <a:bodyPr/>
                    <a:lstStyle/>
                    <a:p>
                      <a:pPr algn="l" fontAlgn="t"/>
                      <a:r>
                        <a:rPr lang="en-US" sz="9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900" b="0" i="0" u="none" strike="noStrike" dirty="0" err="1">
                          <a:solidFill>
                            <a:srgbClr val="000000"/>
                          </a:solidFill>
                          <a:effectLst/>
                          <a:latin typeface="+mn-lt"/>
                        </a:rPr>
                        <a:t>FS_eANL</a:t>
                      </a:r>
                      <a:endParaRPr lang="en-US" sz="9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mn-cs"/>
                        </a:rPr>
                        <a:t>SA#100 (Jun.2023</a:t>
                      </a:r>
                      <a:r>
                        <a:rPr lang="en-US" altLang="zh-CN" sz="900" b="1" i="0" u="none" strike="noStrike" kern="1200" dirty="0">
                          <a:solidFill>
                            <a:srgbClr val="0000FF"/>
                          </a:solidFill>
                          <a:effectLst/>
                          <a:latin typeface="+mn-lt"/>
                          <a:ea typeface="等线" panose="02010600030101010101" pitchFamily="2" charset="-122"/>
                          <a:cs typeface="+mn-cs"/>
                        </a:rPr>
                        <a:t>)-&gt;-&gt;SA#102(Dec 2023)</a:t>
                      </a:r>
                      <a:endParaRPr lang="zh-CN" altLang="en-US" sz="900" b="1" i="0" u="none" strike="noStrike" kern="1200" dirty="0">
                        <a:solidFill>
                          <a:srgbClr val="0000FF"/>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r>
                        <a:rPr lang="en-US" altLang="zh-CN" sz="900" b="0" i="0" u="none" strike="noStrike" kern="1200" dirty="0">
                          <a:solidFill>
                            <a:srgbClr val="0000FF"/>
                          </a:solidFill>
                          <a:effectLst/>
                          <a:latin typeface="+mn-lt"/>
                          <a:ea typeface="+mn-ea"/>
                          <a:cs typeface="+mn-cs"/>
                        </a:rPr>
                        <a:t>%</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SP-211446</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3027">
                <a:tc>
                  <a:txBody>
                    <a:bodyPr/>
                    <a:lstStyle/>
                    <a:p>
                      <a:pPr algn="ctr" fontAlgn="t"/>
                      <a:r>
                        <a:rPr lang="en-US" sz="900" b="0" i="0" u="none" strike="noStrike" dirty="0">
                          <a:solidFill>
                            <a:srgbClr val="000000"/>
                          </a:solidFill>
                          <a:effectLst/>
                          <a:latin typeface="+mn-lt"/>
                        </a:rPr>
                        <a:t>940041</a:t>
                      </a:r>
                    </a:p>
                  </a:txBody>
                  <a:tcPr marL="6350" marR="6350" marT="6350" marB="0"/>
                </a:tc>
                <a:tc>
                  <a:txBody>
                    <a:bodyPr/>
                    <a:lstStyle/>
                    <a:p>
                      <a:pPr algn="l" fontAlgn="t"/>
                      <a:r>
                        <a:rPr lang="en-US" sz="9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900" b="0" i="0" u="none" strike="noStrike">
                          <a:solidFill>
                            <a:srgbClr val="000000"/>
                          </a:solidFill>
                          <a:effectLst/>
                          <a:latin typeface="+mn-lt"/>
                        </a:rPr>
                        <a:t>FS_ANLEVA</a:t>
                      </a:r>
                      <a:endParaRPr lang="en-US" sz="9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mn-cs"/>
                        </a:rPr>
                        <a:t>SA#102 (Dec.2023)</a:t>
                      </a:r>
                      <a:r>
                        <a:rPr lang="en-US" altLang="zh-CN" sz="900" b="1" i="0" u="none" strike="noStrike" kern="1200" dirty="0">
                          <a:solidFill>
                            <a:srgbClr val="0000FF"/>
                          </a:solidFill>
                          <a:effectLst/>
                          <a:latin typeface="+mn-lt"/>
                          <a:ea typeface="等线" panose="02010600030101010101" pitchFamily="2" charset="-122"/>
                          <a:cs typeface="+mn-cs"/>
                        </a:rPr>
                        <a:t>-&gt;-&gt;SA#103(Mar 2024)</a:t>
                      </a:r>
                    </a:p>
                    <a:p>
                      <a:pPr marL="0" algn="l" defTabSz="1219170" rtl="0" eaLnBrk="1" fontAlgn="t" latinLnBrk="0" hangingPunct="1">
                        <a:lnSpc>
                          <a:spcPct val="150000"/>
                        </a:lnSpc>
                        <a:spcAft>
                          <a:spcPts val="0"/>
                        </a:spcAft>
                      </a:pPr>
                      <a:endParaRPr lang="zh-CN" altLang="en-US" sz="900" b="0" i="0" u="none" strike="noStrike" kern="1200" dirty="0">
                        <a:solidFill>
                          <a:srgbClr val="000000"/>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SP-211445</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900" dirty="0">
                          <a:latin typeface="+mn-lt"/>
                        </a:rPr>
                        <a:t>update</a:t>
                      </a:r>
                      <a:r>
                        <a:rPr lang="en-US" altLang="zh-CN" sz="900" dirty="0">
                          <a:latin typeface="+mn-lt"/>
                        </a:rPr>
                        <a:t> TR title to align with SA5 official title</a:t>
                      </a: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r h="332020">
                <a:tc>
                  <a:txBody>
                    <a:bodyPr/>
                    <a:lstStyle/>
                    <a:p>
                      <a:pPr algn="ctr" fontAlgn="t"/>
                      <a:r>
                        <a:rPr lang="en-US" sz="900" b="0" i="0" u="none" strike="noStrike" dirty="0">
                          <a:solidFill>
                            <a:srgbClr val="000000"/>
                          </a:solidFill>
                          <a:effectLst/>
                          <a:latin typeface="+mn-lt"/>
                        </a:rPr>
                        <a:t>940046</a:t>
                      </a:r>
                    </a:p>
                  </a:txBody>
                  <a:tcPr marL="6350" marR="6350" marT="6350" marB="0">
                    <a:solidFill>
                      <a:schemeClr val="bg1">
                        <a:lumMod val="65000"/>
                      </a:schemeClr>
                    </a:solidFill>
                  </a:tcPr>
                </a:tc>
                <a:tc>
                  <a:txBody>
                    <a:bodyPr/>
                    <a:lstStyle/>
                    <a:p>
                      <a:pPr algn="l" fontAlgn="t"/>
                      <a:r>
                        <a:rPr lang="en-US" sz="900" b="0" i="0" u="none" strike="noStrike" dirty="0">
                          <a:solidFill>
                            <a:schemeClr val="tx1"/>
                          </a:solidFill>
                          <a:effectLst/>
                          <a:latin typeface="+mn-lt"/>
                        </a:rPr>
                        <a:t>Study on enhanced intent driven management services for mobile networks </a:t>
                      </a:r>
                    </a:p>
                  </a:txBody>
                  <a:tcPr marL="6350" marR="6350" marT="6350" marB="0">
                    <a:solidFill>
                      <a:schemeClr val="bg1">
                        <a:lumMod val="65000"/>
                      </a:schemeClr>
                    </a:solidFill>
                  </a:tcPr>
                </a:tc>
                <a:tc>
                  <a:txBody>
                    <a:bodyPr/>
                    <a:lstStyle/>
                    <a:p>
                      <a:pPr algn="l" fontAlgn="t"/>
                      <a:r>
                        <a:rPr lang="en-US" sz="900" b="0" i="0" u="none" strike="noStrike" dirty="0" err="1">
                          <a:solidFill>
                            <a:srgbClr val="000000"/>
                          </a:solidFill>
                          <a:effectLst/>
                          <a:latin typeface="+mn-lt"/>
                        </a:rPr>
                        <a:t>FS_eIDMS_MN</a:t>
                      </a:r>
                      <a:endParaRPr lang="en-US" sz="900" b="0" i="0" u="none" strike="noStrike" dirty="0">
                        <a:solidFill>
                          <a:srgbClr val="000000"/>
                        </a:solidFill>
                        <a:effectLst/>
                        <a:latin typeface="+mn-lt"/>
                      </a:endParaRP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fr-FR" sz="900" b="0" kern="1200" dirty="0">
                          <a:solidFill>
                            <a:srgbClr val="000000"/>
                          </a:solidFill>
                          <a:effectLst/>
                          <a:latin typeface="+mn-lt"/>
                          <a:ea typeface="宋体" panose="02010600030101010101" pitchFamily="2" charset="-122"/>
                          <a:cs typeface="Arial" panose="020B0604020202020204" pitchFamily="34" charset="0"/>
                        </a:rPr>
                        <a:t>SA#99(Mar 2023)</a:t>
                      </a:r>
                    </a:p>
                    <a:p>
                      <a:pPr marL="0" algn="ctr" defTabSz="1219170" rtl="0" eaLnBrk="1" latinLnBrk="0" hangingPunct="1">
                        <a:lnSpc>
                          <a:spcPct val="150000"/>
                        </a:lnSpc>
                        <a:spcAft>
                          <a:spcPts val="0"/>
                        </a:spcAft>
                      </a:pPr>
                      <a:r>
                        <a:rPr lang="fr-FR" sz="900" b="0" kern="1200" dirty="0">
                          <a:solidFill>
                            <a:srgbClr val="000000"/>
                          </a:solidFill>
                          <a:effectLst/>
                          <a:latin typeface="+mn-lt"/>
                          <a:ea typeface="宋体" panose="02010600030101010101" pitchFamily="2" charset="-122"/>
                          <a:cs typeface="Arial" panose="020B0604020202020204" pitchFamily="34" charset="0"/>
                        </a:rPr>
                        <a:t>-&gt; </a:t>
                      </a:r>
                      <a:r>
                        <a:rPr lang="fr-FR" sz="900" b="1" kern="1200" dirty="0">
                          <a:solidFill>
                            <a:srgbClr val="0000FF"/>
                          </a:solidFill>
                          <a:effectLst/>
                          <a:latin typeface="+mn-lt"/>
                          <a:ea typeface="宋体" panose="02010600030101010101" pitchFamily="2" charset="-122"/>
                          <a:cs typeface="Arial" panose="020B0604020202020204" pitchFamily="34" charset="0"/>
                        </a:rPr>
                        <a:t>SA#100(Jun 2023)</a:t>
                      </a:r>
                    </a:p>
                  </a:txBody>
                  <a:tcPr marL="9525" marR="9525" marT="9525" marB="9525">
                    <a:solidFill>
                      <a:schemeClr val="bg1">
                        <a:lumMod val="65000"/>
                      </a:schemeClr>
                    </a:solidFill>
                  </a:tcPr>
                </a:tc>
                <a:tc>
                  <a:txBody>
                    <a:bodyPr/>
                    <a:lstStyle/>
                    <a:p>
                      <a:pPr algn="ctr" fontAlgn="t"/>
                      <a:r>
                        <a:rPr lang="en-US" sz="900" b="0" i="0" u="none" strike="noStrike" dirty="0">
                          <a:solidFill>
                            <a:srgbClr val="000000"/>
                          </a:solidFill>
                          <a:effectLst/>
                          <a:latin typeface="+mn-lt"/>
                        </a:rPr>
                        <a:t>98%</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SP-211450</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3"/>
                  </a:ext>
                </a:extLst>
              </a:tr>
              <a:tr h="346906">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900" b="1" kern="1200" dirty="0">
                          <a:solidFill>
                            <a:srgbClr val="0000FF"/>
                          </a:solidFill>
                          <a:effectLst/>
                          <a:latin typeface="+mn-lt"/>
                          <a:ea typeface="宋体" panose="02010600030101010101" pitchFamily="2" charset="-122"/>
                          <a:cs typeface="Arial" panose="020B0604020202020204" pitchFamily="34" charset="0"/>
                        </a:rPr>
                        <a:t>-&gt; SA#101 (Sep 2023)</a:t>
                      </a:r>
                      <a:endParaRPr lang="en-US"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522111">
                <a:tc>
                  <a:txBody>
                    <a:bodyPr/>
                    <a:lstStyle/>
                    <a:p>
                      <a:pPr algn="ctr" fontAlgn="t"/>
                      <a:r>
                        <a:rPr lang="en-US" sz="900" b="0" i="0" u="none" strike="noStrike" dirty="0">
                          <a:solidFill>
                            <a:srgbClr val="000000"/>
                          </a:solidFill>
                          <a:effectLst/>
                          <a:latin typeface="+mn-lt"/>
                        </a:rPr>
                        <a:t>940039</a:t>
                      </a:r>
                    </a:p>
                  </a:txBody>
                  <a:tcPr marL="6350" marR="6350" marT="6350" marB="0">
                    <a:solidFill>
                      <a:schemeClr val="bg1">
                        <a:lumMod val="65000"/>
                      </a:schemeClr>
                    </a:solidFill>
                  </a:tcPr>
                </a:tc>
                <a:tc>
                  <a:txBody>
                    <a:bodyPr/>
                    <a:lstStyle/>
                    <a:p>
                      <a:pPr algn="l" fontAlgn="t"/>
                      <a:r>
                        <a:rPr lang="en-US" sz="900" b="0" i="0" u="none" strike="noStrike" kern="1200" dirty="0">
                          <a:solidFill>
                            <a:schemeClr val="tx1"/>
                          </a:solidFill>
                          <a:effectLst/>
                          <a:latin typeface="+mn-lt"/>
                          <a:ea typeface="+mn-ea"/>
                          <a:cs typeface="+mn-cs"/>
                        </a:rPr>
                        <a:t>Study on AI/ML management </a:t>
                      </a:r>
                    </a:p>
                  </a:txBody>
                  <a:tcPr marL="6350" marR="6350" marT="6350" marB="0">
                    <a:solidFill>
                      <a:schemeClr val="bg1">
                        <a:lumMod val="65000"/>
                      </a:schemeClr>
                    </a:solidFill>
                  </a:tcPr>
                </a:tc>
                <a:tc>
                  <a:txBody>
                    <a:bodyPr/>
                    <a:lstStyle/>
                    <a:p>
                      <a:pPr algn="l" fontAlgn="t"/>
                      <a:r>
                        <a:rPr lang="en-US" sz="900" b="0" i="0" u="none" strike="noStrike" dirty="0">
                          <a:solidFill>
                            <a:srgbClr val="000000"/>
                          </a:solidFill>
                          <a:effectLst/>
                          <a:latin typeface="+mn-lt"/>
                        </a:rPr>
                        <a:t>FS_AIML_MGMT</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SA#99 (Mar 2023 ) </a:t>
                      </a:r>
                      <a:r>
                        <a:rPr lang="fr-FR" altLang="zh-CN" sz="900" b="0" kern="1200" dirty="0">
                          <a:solidFill>
                            <a:schemeClr val="tx1"/>
                          </a:solidFill>
                          <a:effectLst/>
                          <a:latin typeface="+mn-lt"/>
                          <a:ea typeface="+mn-ea"/>
                          <a:cs typeface="Arial" panose="020B0604020202020204" pitchFamily="34" charset="0"/>
                        </a:rPr>
                        <a:t>-&gt;</a:t>
                      </a:r>
                      <a:r>
                        <a:rPr lang="fr-FR" altLang="zh-CN" sz="900" b="1" kern="1200" dirty="0">
                          <a:solidFill>
                            <a:srgbClr val="0000FF"/>
                          </a:solidFill>
                          <a:effectLst/>
                          <a:latin typeface="+mn-lt"/>
                          <a:ea typeface="+mn-ea"/>
                          <a:cs typeface="Arial" panose="020B0604020202020204" pitchFamily="34" charset="0"/>
                        </a:rPr>
                        <a:t> SA#100 </a:t>
                      </a:r>
                      <a:r>
                        <a:rPr lang="fr-FR" altLang="zh-CN" sz="900" b="1" kern="1200" dirty="0">
                          <a:solidFill>
                            <a:srgbClr val="000000"/>
                          </a:solidFill>
                          <a:effectLst/>
                          <a:latin typeface="+mn-lt"/>
                          <a:ea typeface="+mn-ea"/>
                          <a:cs typeface="Arial" panose="020B0604020202020204" pitchFamily="34" charset="0"/>
                        </a:rPr>
                        <a:t>(</a:t>
                      </a:r>
                      <a:r>
                        <a:rPr lang="fr-FR" altLang="zh-CN" sz="900" b="1" kern="1200" dirty="0">
                          <a:solidFill>
                            <a:srgbClr val="0000FF"/>
                          </a:solidFill>
                          <a:effectLst/>
                          <a:latin typeface="+mn-lt"/>
                          <a:ea typeface="+mn-ea"/>
                          <a:cs typeface="Arial" panose="020B0604020202020204" pitchFamily="34" charset="0"/>
                        </a:rPr>
                        <a:t>Jun 2023)</a:t>
                      </a:r>
                      <a:endParaRPr lang="zh-CN"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900" b="0" i="0" u="none" strike="noStrike" dirty="0">
                          <a:solidFill>
                            <a:srgbClr val="000000"/>
                          </a:solidFill>
                          <a:effectLst/>
                          <a:latin typeface="+mn-lt"/>
                        </a:rPr>
                        <a:t>95%</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kern="1200" dirty="0">
                          <a:solidFill>
                            <a:srgbClr val="000000"/>
                          </a:solidFill>
                          <a:effectLst/>
                          <a:latin typeface="+mn-lt"/>
                          <a:ea typeface="+mn-ea"/>
                          <a:cs typeface="Arial" panose="020B0604020202020204" pitchFamily="34" charset="0"/>
                        </a:rPr>
                        <a:t>SP-211443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5"/>
                  </a:ext>
                </a:extLst>
              </a:tr>
              <a:tr h="547468">
                <a:tc>
                  <a:txBody>
                    <a:bodyPr/>
                    <a:lstStyle/>
                    <a:p>
                      <a:pPr algn="ctr" fontAlgn="t"/>
                      <a:r>
                        <a:rPr lang="en-US" sz="900" b="0" i="0" u="none" strike="noStrike" kern="1200" dirty="0">
                          <a:solidFill>
                            <a:schemeClr val="tx1"/>
                          </a:solidFill>
                          <a:effectLst/>
                          <a:latin typeface="+mn-lt"/>
                          <a:ea typeface="+mn-ea"/>
                          <a:cs typeface="+mn-cs"/>
                        </a:rPr>
                        <a:t>940034</a:t>
                      </a:r>
                    </a:p>
                  </a:txBody>
                  <a:tcPr marL="6350" marR="6350" marT="6350" marB="0">
                    <a:solidFill>
                      <a:srgbClr val="B2B2B2"/>
                    </a:solidFill>
                  </a:tcPr>
                </a:tc>
                <a:tc>
                  <a:txBody>
                    <a:bodyPr/>
                    <a:lstStyle/>
                    <a:p>
                      <a:pPr algn="l" fontAlgn="t"/>
                      <a:r>
                        <a:rPr lang="en-US" sz="900" b="0" i="0" u="none" strike="noStrike" kern="1200" dirty="0">
                          <a:solidFill>
                            <a:schemeClr val="tx1"/>
                          </a:solidFill>
                          <a:effectLst/>
                          <a:latin typeface="+mn-lt"/>
                          <a:ea typeface="+mn-ea"/>
                          <a:cs typeface="+mn-cs"/>
                        </a:rPr>
                        <a:t>Study on Enhancement of the management aspects related to NWDAF </a:t>
                      </a:r>
                    </a:p>
                  </a:txBody>
                  <a:tcPr marL="6350" marR="6350" marT="6350" marB="0">
                    <a:solidFill>
                      <a:srgbClr val="B2B2B2"/>
                    </a:solidFill>
                  </a:tcPr>
                </a:tc>
                <a:tc>
                  <a:txBody>
                    <a:bodyPr/>
                    <a:lstStyle/>
                    <a:p>
                      <a:pPr algn="l" fontAlgn="t"/>
                      <a:r>
                        <a:rPr lang="en-US" sz="900" b="0" i="0" u="none" strike="noStrike" kern="1200" dirty="0">
                          <a:solidFill>
                            <a:schemeClr val="tx1"/>
                          </a:solidFill>
                          <a:effectLst/>
                          <a:latin typeface="+mn-lt"/>
                          <a:ea typeface="+mn-ea"/>
                          <a:cs typeface="+mn-cs"/>
                        </a:rPr>
                        <a:t>FS_MANWDAF</a:t>
                      </a:r>
                    </a:p>
                  </a:txBody>
                  <a:tcPr marL="6350" marR="6350" marT="6350" marB="0">
                    <a:solidFill>
                      <a:srgbClr val="B2B2B2"/>
                    </a:solidFill>
                  </a:tcPr>
                </a:tc>
                <a:tc>
                  <a:txBody>
                    <a:bodyPr/>
                    <a:lstStyle/>
                    <a:p>
                      <a:pPr marL="0" algn="ctr" defTabSz="1219170" rtl="0" eaLnBrk="1" latinLnBrk="0" hangingPunct="1">
                        <a:lnSpc>
                          <a:spcPct val="150000"/>
                        </a:lnSpc>
                        <a:spcAft>
                          <a:spcPts val="0"/>
                        </a:spcAft>
                      </a:pPr>
                      <a:r>
                        <a:rPr lang="en-US" altLang="zh-CN" sz="900" b="0" i="0" u="none" strike="noStrike" kern="1200" dirty="0">
                          <a:solidFill>
                            <a:schemeClr val="tx1"/>
                          </a:solidFill>
                          <a:effectLst/>
                          <a:latin typeface="+mn-lt"/>
                          <a:ea typeface="+mn-ea"/>
                          <a:cs typeface="+mn-cs"/>
                        </a:rPr>
                        <a:t>SA#99 (Mar 2023)</a:t>
                      </a:r>
                    </a:p>
                    <a:p>
                      <a:pPr marL="0" algn="ctr" defTabSz="1219170" rtl="0" eaLnBrk="1" latinLnBrk="0" hangingPunct="1">
                        <a:lnSpc>
                          <a:spcPct val="150000"/>
                        </a:lnSpc>
                        <a:spcAft>
                          <a:spcPts val="0"/>
                        </a:spcAft>
                      </a:pPr>
                      <a:r>
                        <a:rPr lang="fr-FR" altLang="zh-CN" sz="900" b="0" i="0" u="none" strike="noStrike" kern="1200" dirty="0">
                          <a:solidFill>
                            <a:schemeClr val="tx1"/>
                          </a:solidFill>
                          <a:effectLst/>
                          <a:latin typeface="+mn-lt"/>
                          <a:ea typeface="+mn-ea"/>
                          <a:cs typeface="+mn-cs"/>
                        </a:rPr>
                        <a:t>-</a:t>
                      </a:r>
                      <a:r>
                        <a:rPr lang="en-US" altLang="zh-CN" sz="900" b="0" i="0" u="none" strike="noStrike" kern="1200" dirty="0">
                          <a:solidFill>
                            <a:schemeClr val="tx1"/>
                          </a:solidFill>
                          <a:effectLst/>
                          <a:latin typeface="+mn-lt"/>
                          <a:ea typeface="+mn-ea"/>
                          <a:cs typeface="+mn-cs"/>
                        </a:rPr>
                        <a:t>&gt;SA#100 (Jun 2023)</a:t>
                      </a:r>
                      <a:endParaRPr lang="zh-CN" altLang="en-US" sz="900" b="0" i="0" u="none" strike="noStrike" kern="1200" dirty="0">
                        <a:solidFill>
                          <a:schemeClr val="tx1"/>
                        </a:solidFill>
                        <a:effectLst/>
                        <a:latin typeface="+mn-lt"/>
                        <a:ea typeface="+mn-ea"/>
                        <a:cs typeface="+mn-cs"/>
                      </a:endParaRPr>
                    </a:p>
                  </a:txBody>
                  <a:tcPr marL="9525" marR="9525" marT="9525" marB="9525">
                    <a:solidFill>
                      <a:srgbClr val="B2B2B2"/>
                    </a:solidFill>
                  </a:tcPr>
                </a:tc>
                <a:tc>
                  <a:txBody>
                    <a:bodyPr/>
                    <a:lstStyle/>
                    <a:p>
                      <a:pPr algn="ctr" fontAlgn="t"/>
                      <a:r>
                        <a:rPr lang="en-US" sz="900" b="0" i="0" u="none" strike="noStrike" kern="1200" dirty="0">
                          <a:solidFill>
                            <a:schemeClr val="tx1"/>
                          </a:solidFill>
                          <a:effectLst/>
                          <a:latin typeface="+mn-lt"/>
                          <a:ea typeface="+mn-ea"/>
                          <a:cs typeface="+mn-cs"/>
                        </a:rPr>
                        <a:t>95%</a:t>
                      </a:r>
                    </a:p>
                  </a:txBody>
                  <a:tcPr marL="6350" marR="6350" marT="6350" marB="0">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i="0" u="none" strike="noStrike" kern="1200" dirty="0">
                          <a:solidFill>
                            <a:schemeClr val="tx1"/>
                          </a:solidFill>
                          <a:effectLst/>
                          <a:latin typeface="+mn-lt"/>
                          <a:ea typeface="+mn-ea"/>
                          <a:cs typeface="+mn-cs"/>
                        </a:rPr>
                        <a:t>SP-211435</a:t>
                      </a:r>
                      <a:endParaRPr lang="en-GB" altLang="zh-CN" sz="900" b="0" i="0" u="none" strike="noStrike" kern="1200" dirty="0">
                        <a:solidFill>
                          <a:schemeClr val="tx1"/>
                        </a:solidFill>
                        <a:effectLst/>
                        <a:latin typeface="+mn-lt"/>
                        <a:ea typeface="+mn-ea"/>
                        <a:cs typeface="+mn-cs"/>
                      </a:endParaRPr>
                    </a:p>
                  </a:txBody>
                  <a:tcPr marL="9525" marR="9525" marT="9525" marB="9525">
                    <a:solidFill>
                      <a:srgbClr val="B2B2B2"/>
                    </a:solidFill>
                  </a:tcPr>
                </a:tc>
                <a:tc>
                  <a:txBody>
                    <a:bodyPr/>
                    <a:lstStyle/>
                    <a:p>
                      <a:pPr algn="ctr">
                        <a:lnSpc>
                          <a:spcPct val="107000"/>
                        </a:lnSpc>
                        <a:spcAft>
                          <a:spcPts val="800"/>
                        </a:spcAft>
                      </a:pPr>
                      <a:r>
                        <a:rPr lang="en-GB" sz="900" b="0" i="0" u="none" strike="noStrike" kern="1200" dirty="0">
                          <a:solidFill>
                            <a:schemeClr val="tx1"/>
                          </a:solidFill>
                          <a:effectLst/>
                          <a:highlight>
                            <a:srgbClr val="00FF00"/>
                          </a:highlight>
                          <a:latin typeface="+mn-lt"/>
                          <a:ea typeface="+mn-ea"/>
                          <a:cs typeface="+mn-cs"/>
                        </a:rPr>
                        <a:t>100%</a:t>
                      </a:r>
                    </a:p>
                  </a:txBody>
                  <a:tcPr marL="36002" marR="36002" marT="0" marB="0">
                    <a:solidFill>
                      <a:srgbClr val="B2B2B2"/>
                    </a:solidFill>
                  </a:tcPr>
                </a:tc>
                <a:tc>
                  <a:txBody>
                    <a:bodyPr/>
                    <a:lstStyle/>
                    <a:p>
                      <a:pPr>
                        <a:lnSpc>
                          <a:spcPct val="107000"/>
                        </a:lnSpc>
                        <a:spcAft>
                          <a:spcPts val="800"/>
                        </a:spcAft>
                      </a:pPr>
                      <a:endParaRPr lang="en-GB" sz="900" b="0" i="0" u="none" strike="noStrike" kern="1200" dirty="0">
                        <a:solidFill>
                          <a:schemeClr val="tx1"/>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6"/>
                  </a:ext>
                </a:extLst>
              </a:tr>
              <a:tr h="471351">
                <a:tc>
                  <a:txBody>
                    <a:bodyPr/>
                    <a:lstStyle/>
                    <a:p>
                      <a:pPr algn="ctr" fontAlgn="t"/>
                      <a:r>
                        <a:rPr lang="en-US" sz="900" b="0" i="0" u="none" strike="noStrike" dirty="0">
                          <a:solidFill>
                            <a:srgbClr val="000000"/>
                          </a:solidFill>
                          <a:effectLst/>
                          <a:latin typeface="+mn-lt"/>
                        </a:rPr>
                        <a:t>950035</a:t>
                      </a:r>
                    </a:p>
                  </a:txBody>
                  <a:tcPr marL="6350" marR="6350" marT="6350" marB="0"/>
                </a:tc>
                <a:tc>
                  <a:txBody>
                    <a:bodyPr/>
                    <a:lstStyle/>
                    <a:p>
                      <a:pPr algn="l" fontAlgn="t"/>
                      <a:r>
                        <a:rPr lang="en-US" sz="9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9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SA#99(Mar 2023)-&gt;</a:t>
                      </a:r>
                      <a:r>
                        <a:rPr lang="fr-FR" altLang="zh-CN" sz="900" b="1" kern="1200" dirty="0">
                          <a:solidFill>
                            <a:srgbClr val="0000FF"/>
                          </a:solidFill>
                          <a:effectLst/>
                          <a:latin typeface="+mn-lt"/>
                          <a:ea typeface="+mn-ea"/>
                          <a:cs typeface="Arial" panose="020B0604020202020204" pitchFamily="34" charset="0"/>
                        </a:rPr>
                        <a:t> SA#103 </a:t>
                      </a:r>
                      <a:r>
                        <a:rPr lang="fr-FR" altLang="zh-CN" sz="900" b="1" kern="1200" dirty="0">
                          <a:solidFill>
                            <a:srgbClr val="000000"/>
                          </a:solidFill>
                          <a:effectLst/>
                          <a:latin typeface="+mn-lt"/>
                          <a:ea typeface="+mn-ea"/>
                          <a:cs typeface="Arial" panose="020B0604020202020204" pitchFamily="34" charset="0"/>
                        </a:rPr>
                        <a:t>(</a:t>
                      </a:r>
                      <a:r>
                        <a:rPr lang="fr-FR" altLang="zh-CN" sz="900" b="1" kern="1200" dirty="0">
                          <a:solidFill>
                            <a:srgbClr val="0000FF"/>
                          </a:solidFill>
                          <a:effectLst/>
                          <a:latin typeface="+mn-lt"/>
                          <a:ea typeface="+mn-ea"/>
                          <a:cs typeface="Arial" panose="020B0604020202020204" pitchFamily="34" charset="0"/>
                        </a:rPr>
                        <a:t>Mar 2024)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9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900" dirty="0">
                          <a:solidFill>
                            <a:srgbClr val="0000FF"/>
                          </a:solidFill>
                          <a:latin typeface="+mn-lt"/>
                        </a:rPr>
                        <a:t>30%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9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7"/>
                  </a:ext>
                </a:extLst>
              </a:tr>
              <a:tr h="346906">
                <a:tc>
                  <a:txBody>
                    <a:bodyPr/>
                    <a:lstStyle/>
                    <a:p>
                      <a:pPr algn="ctr" fontAlgn="t"/>
                      <a:r>
                        <a:rPr lang="en-US" sz="900" b="0" i="0" u="none" strike="noStrike" dirty="0">
                          <a:solidFill>
                            <a:srgbClr val="000000"/>
                          </a:solidFill>
                          <a:effectLst/>
                          <a:latin typeface="+mn-lt"/>
                        </a:rPr>
                        <a:t>960024</a:t>
                      </a:r>
                    </a:p>
                  </a:txBody>
                  <a:tcPr marL="6350" marR="6350" marT="6350" marB="0"/>
                </a:tc>
                <a:tc>
                  <a:txBody>
                    <a:bodyPr/>
                    <a:lstStyle/>
                    <a:p>
                      <a:pPr algn="l" fontAlgn="t"/>
                      <a:r>
                        <a:rPr lang="en-US" sz="9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9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900" dirty="0">
                          <a:solidFill>
                            <a:srgbClr val="0000FF"/>
                          </a:solidFill>
                          <a:highlight>
                            <a:srgbClr val="00FF00"/>
                          </a:highlight>
                          <a:latin typeface="+mn-lt"/>
                        </a:rPr>
                        <a:t>100%</a:t>
                      </a:r>
                    </a:p>
                  </a:txBody>
                  <a:tcPr marL="36002" marR="36002" marT="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endParaRPr lang="en-GB" sz="900" dirty="0">
                        <a:solidFill>
                          <a:srgbClr val="0000FF"/>
                        </a:solidFill>
                        <a:latin typeface="+mn-lt"/>
                      </a:endParaRPr>
                    </a:p>
                  </a:txBody>
                  <a:tcPr marL="36002" marR="36002" marT="0" marB="0">
                    <a:solidFill>
                      <a:schemeClr val="bg1">
                        <a:lumMod val="65000"/>
                      </a:schemeClr>
                    </a:solidFill>
                  </a:tcPr>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00784251"/>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981118" y="1150162"/>
            <a:ext cx="10229764" cy="407847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Thomas Tovinger (Ericsson) 			Chair 	since 08/2015</a:t>
            </a:r>
            <a:br>
              <a:rPr lang="en-GB" altLang="zh-CN" sz="2000" dirty="0">
                <a:cs typeface="Times New Roman" pitchFamily="18" charset="0"/>
              </a:rPr>
            </a:br>
            <a:r>
              <a:rPr lang="de-DE" altLang="de-DE" sz="2000" dirty="0"/>
              <a:t>Zou Lan (Huawei)	</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8/2019</a:t>
            </a:r>
            <a:br>
              <a:rPr lang="en-GB" altLang="zh-CN" sz="2000" dirty="0">
                <a:cs typeface="Times New Roman" pitchFamily="18" charset="0"/>
              </a:rPr>
            </a:br>
            <a:r>
              <a:rPr lang="en-GB" altLang="zh-CN" sz="2000" dirty="0">
                <a:cs typeface="Times New Roman" pitchFamily="18" charset="0"/>
              </a:rPr>
              <a:t>Gerald Görmer (</a:t>
            </a:r>
            <a:r>
              <a:rPr lang="en-GB" sz="2000" dirty="0">
                <a:cs typeface="Times New Roman" pitchFamily="18" charset="0"/>
              </a:rPr>
              <a:t>MATRIXX Software</a:t>
            </a:r>
            <a:r>
              <a:rPr lang="en-GB" altLang="zh-CN" sz="2000" dirty="0">
                <a:cs typeface="Times New Roman" pitchFamily="18" charset="0"/>
              </a:rPr>
              <a:t>) 		VC 	s</a:t>
            </a:r>
            <a:r>
              <a:rPr lang="en-GB" sz="2000" dirty="0">
                <a:ea typeface="宋体" pitchFamily="2" charset="-122"/>
                <a:cs typeface="Times New Roman" pitchFamily="18" charset="0"/>
              </a:rPr>
              <a:t>ince 0</a:t>
            </a:r>
            <a:r>
              <a:rPr lang="en-GB" altLang="zh-CN" sz="2000" dirty="0">
                <a:cs typeface="Times New Roman" pitchFamily="18" charset="0"/>
              </a:rPr>
              <a:t>8/2021</a:t>
            </a:r>
          </a:p>
          <a:p>
            <a:pPr>
              <a:lnSpc>
                <a:spcPct val="90000"/>
              </a:lnSpc>
              <a:buNone/>
            </a:pPr>
            <a:r>
              <a:rPr lang="fi-FI" sz="2000" kern="0" dirty="0"/>
              <a:t>	Secretary: Mirko Cano (MCC Support)</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VC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r>
              <a:rPr lang="en-GB" altLang="de-DE" sz="2000" b="1" dirty="0">
                <a:solidFill>
                  <a:srgbClr val="FF0000"/>
                </a:solidFill>
                <a:latin typeface="Arial" panose="020B0604020202020204" pitchFamily="34" charset="0"/>
                <a:cs typeface="Arial" panose="020B0604020202020204" pitchFamily="34" charset="0"/>
              </a:rPr>
              <a:t>A warm thanks to our MCC secretaries Joern Krause &amp; Mirko Cano and to our Vice Chairs for their outstanding support to SA5!</a:t>
            </a: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0776" y="0"/>
            <a:ext cx="9102725" cy="1143000"/>
          </a:xfrm>
        </p:spPr>
        <p:txBody>
          <a:bodyPr/>
          <a:lstStyle/>
          <a:p>
            <a:r>
              <a:rPr lang="en-GB" altLang="en-US" sz="2800" dirty="0"/>
              <a:t>Rel-18 SI - Intelligence and Automation (1/4) </a:t>
            </a:r>
            <a:endParaRPr lang="en-US" altLang="en-US" sz="2800" dirty="0"/>
          </a:p>
        </p:txBody>
      </p:sp>
      <p:graphicFrame>
        <p:nvGraphicFramePr>
          <p:cNvPr id="2" name="表格 1"/>
          <p:cNvGraphicFramePr>
            <a:graphicFrameLocks noGrp="1"/>
          </p:cNvGraphicFramePr>
          <p:nvPr>
            <p:extLst>
              <p:ext uri="{D42A27DB-BD31-4B8C-83A1-F6EECF244321}">
                <p14:modId xmlns:p14="http://schemas.microsoft.com/office/powerpoint/2010/main" val="1741021791"/>
              </p:ext>
            </p:extLst>
          </p:nvPr>
        </p:nvGraphicFramePr>
        <p:xfrm>
          <a:off x="199197" y="1046266"/>
          <a:ext cx="9564305" cy="1468333"/>
        </p:xfrm>
        <a:graphic>
          <a:graphicData uri="http://schemas.openxmlformats.org/drawingml/2006/table">
            <a:tbl>
              <a:tblPr firstRow="1" firstCol="1" bandRow="1">
                <a:tableStyleId>{F5AB1C69-6EDB-4FF4-983F-18BD219EF322}</a:tableStyleId>
              </a:tblPr>
              <a:tblGrid>
                <a:gridCol w="657612">
                  <a:extLst>
                    <a:ext uri="{9D8B030D-6E8A-4147-A177-3AD203B41FA5}">
                      <a16:colId xmlns:a16="http://schemas.microsoft.com/office/drawing/2014/main" val="20000"/>
                    </a:ext>
                  </a:extLst>
                </a:gridCol>
                <a:gridCol w="3382007">
                  <a:extLst>
                    <a:ext uri="{9D8B030D-6E8A-4147-A177-3AD203B41FA5}">
                      <a16:colId xmlns:a16="http://schemas.microsoft.com/office/drawing/2014/main" val="20001"/>
                    </a:ext>
                  </a:extLst>
                </a:gridCol>
                <a:gridCol w="874635">
                  <a:extLst>
                    <a:ext uri="{9D8B030D-6E8A-4147-A177-3AD203B41FA5}">
                      <a16:colId xmlns:a16="http://schemas.microsoft.com/office/drawing/2014/main" val="20002"/>
                    </a:ext>
                  </a:extLst>
                </a:gridCol>
                <a:gridCol w="1020169">
                  <a:extLst>
                    <a:ext uri="{9D8B030D-6E8A-4147-A177-3AD203B41FA5}">
                      <a16:colId xmlns:a16="http://schemas.microsoft.com/office/drawing/2014/main" val="20005"/>
                    </a:ext>
                  </a:extLst>
                </a:gridCol>
                <a:gridCol w="515876">
                  <a:extLst>
                    <a:ext uri="{9D8B030D-6E8A-4147-A177-3AD203B41FA5}">
                      <a16:colId xmlns:a16="http://schemas.microsoft.com/office/drawing/2014/main" val="20006"/>
                    </a:ext>
                  </a:extLst>
                </a:gridCol>
                <a:gridCol w="770824">
                  <a:extLst>
                    <a:ext uri="{9D8B030D-6E8A-4147-A177-3AD203B41FA5}">
                      <a16:colId xmlns:a16="http://schemas.microsoft.com/office/drawing/2014/main" val="2339014609"/>
                    </a:ext>
                  </a:extLst>
                </a:gridCol>
                <a:gridCol w="770824">
                  <a:extLst>
                    <a:ext uri="{9D8B030D-6E8A-4147-A177-3AD203B41FA5}">
                      <a16:colId xmlns:a16="http://schemas.microsoft.com/office/drawing/2014/main" val="20007"/>
                    </a:ext>
                  </a:extLst>
                </a:gridCol>
                <a:gridCol w="1572358">
                  <a:extLst>
                    <a:ext uri="{9D8B030D-6E8A-4147-A177-3AD203B41FA5}">
                      <a16:colId xmlns:a16="http://schemas.microsoft.com/office/drawing/2014/main" val="20008"/>
                    </a:ext>
                  </a:extLst>
                </a:gridCol>
              </a:tblGrid>
              <a:tr h="349513">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559410">
                <a:tc>
                  <a:txBody>
                    <a:bodyPr/>
                    <a:lstStyle/>
                    <a:p>
                      <a:pPr algn="ctr"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等线" panose="02010600030101010101" pitchFamily="2" charset="-122"/>
                          <a:cs typeface="+mn-cs"/>
                        </a:rPr>
                        <a:t>SA#100 (Jun.</a:t>
                      </a:r>
                      <a:r>
                        <a:rPr lang="en-US" altLang="zh-CN" sz="800" b="0" i="0" u="none" strike="noStrike" kern="1200" dirty="0">
                          <a:solidFill>
                            <a:schemeClr val="tx1"/>
                          </a:solidFill>
                          <a:effectLst/>
                          <a:latin typeface="+mn-lt"/>
                          <a:ea typeface="等线" panose="02010600030101010101" pitchFamily="2" charset="-122"/>
                          <a:cs typeface="+mn-cs"/>
                        </a:rPr>
                        <a:t>2023</a:t>
                      </a:r>
                      <a:r>
                        <a:rPr lang="en-US" altLang="zh-CN" sz="800" b="1" i="0" u="none" strike="noStrike" kern="1200" dirty="0">
                          <a:solidFill>
                            <a:schemeClr val="tx1"/>
                          </a:solidFill>
                          <a:effectLst/>
                          <a:latin typeface="+mn-lt"/>
                          <a:ea typeface="等线" panose="02010600030101010101" pitchFamily="2" charset="-122"/>
                          <a:cs typeface="+mn-cs"/>
                        </a:rPr>
                        <a: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1" i="0" u="none" strike="noStrike" kern="1200" dirty="0">
                          <a:solidFill>
                            <a:srgbClr val="0000FF"/>
                          </a:solidFill>
                          <a:effectLst/>
                          <a:latin typeface="+mn-lt"/>
                          <a:ea typeface="等线" panose="02010600030101010101" pitchFamily="2" charset="-122"/>
                          <a:cs typeface="+mn-cs"/>
                        </a:rPr>
                        <a:t>-&gt;SA#102(Dec 2023)</a:t>
                      </a:r>
                      <a:endParaRPr lang="zh-CN" altLang="en-US" sz="800" b="1" i="0" u="none" strike="noStrike" kern="1200" dirty="0">
                        <a:solidFill>
                          <a:srgbClr val="0000FF"/>
                        </a:solidFill>
                        <a:effectLst/>
                        <a:latin typeface="+mn-lt"/>
                        <a:ea typeface="等线" panose="02010600030101010101" pitchFamily="2" charset="-122"/>
                        <a:cs typeface="+mn-cs"/>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r>
                        <a:rPr lang="en-US" altLang="zh-CN" sz="1000" b="0" i="0" u="none" strike="noStrike" kern="1200" dirty="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SP-211446</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75%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559410">
                <a:tc>
                  <a:txBody>
                    <a:bodyPr/>
                    <a:lstStyle/>
                    <a:p>
                      <a:pPr algn="ctr"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a:solidFill>
                            <a:srgbClr val="000000"/>
                          </a:solidFill>
                          <a:effectLst/>
                          <a:latin typeface="+mn-lt"/>
                        </a:rPr>
                        <a:t>FS_ANLEVA</a:t>
                      </a:r>
                      <a:endParaRPr lang="en-US" sz="1000" b="0" i="0" u="none" strike="noStrike" dirty="0">
                        <a:solidFill>
                          <a:srgbClr val="000000"/>
                        </a:solidFill>
                        <a:effectLst/>
                        <a:latin typeface="+mn-lt"/>
                      </a:endParaRPr>
                    </a:p>
                  </a:txBody>
                  <a:tcPr marL="6350" marR="6350" marT="635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800" b="0" i="0" u="none" strike="noStrike" kern="1200" dirty="0">
                          <a:solidFill>
                            <a:srgbClr val="000000"/>
                          </a:solidFill>
                          <a:effectLst/>
                          <a:latin typeface="+mn-lt"/>
                          <a:ea typeface="等线" panose="02010600030101010101" pitchFamily="2" charset="-122"/>
                          <a:cs typeface="+mn-cs"/>
                        </a:rPr>
                        <a:t>SA#102 (Dec.2023)</a:t>
                      </a:r>
                      <a:r>
                        <a:rPr lang="en-US" altLang="zh-CN" sz="800" b="1" i="0" u="none" strike="noStrike" kern="1200" dirty="0">
                          <a:solidFill>
                            <a:srgbClr val="0000FF"/>
                          </a:solidFill>
                          <a:effectLst/>
                          <a:latin typeface="+mn-lt"/>
                          <a:ea typeface="等线" panose="02010600030101010101" pitchFamily="2" charset="-122"/>
                          <a:cs typeface="+mn-cs"/>
                        </a:rPr>
                        <a:t>-&gt;-&gt;SA#103(Mar 2024)</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SP-211445</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update</a:t>
                      </a:r>
                      <a:r>
                        <a:rPr lang="en-US" altLang="zh-CN" sz="1000" dirty="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63AA68DA-3EDD-4D51-9B08-BC0DF15C6314}"/>
              </a:ext>
            </a:extLst>
          </p:cNvPr>
          <p:cNvSpPr txBox="1">
            <a:spLocks/>
          </p:cNvSpPr>
          <p:nvPr/>
        </p:nvSpPr>
        <p:spPr>
          <a:xfrm>
            <a:off x="199197" y="2981065"/>
            <a:ext cx="5577018" cy="245163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latin typeface="Calibri"/>
              </a:rPr>
              <a:t>FS_eANL</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since SA5#149:</a:t>
            </a:r>
          </a:p>
          <a:p>
            <a:pPr marL="988459" lvl="1" indent="-378875" defTabSz="1219170">
              <a:defRPr/>
            </a:pPr>
            <a:r>
              <a:rPr lang="en-US" altLang="zh-CN" sz="1200" kern="0" dirty="0">
                <a:solidFill>
                  <a:prstClr val="black"/>
                </a:solidFill>
              </a:rPr>
              <a:t>Key issues including management of ANL, attribution to individual </a:t>
            </a:r>
            <a:r>
              <a:rPr lang="en-US" altLang="zh-CN" sz="1200" kern="0" dirty="0" err="1">
                <a:solidFill>
                  <a:prstClr val="black"/>
                </a:solidFill>
              </a:rPr>
              <a:t>MnS</a:t>
            </a:r>
            <a:r>
              <a:rPr lang="en-US" altLang="zh-CN" sz="1200" kern="0" dirty="0">
                <a:solidFill>
                  <a:prstClr val="black"/>
                </a:solidFill>
              </a:rPr>
              <a:t> and some use cases e.g. RAN UE throughput optimization,  RAN energy saving are discussed but no agreement is achieved.</a:t>
            </a:r>
            <a:r>
              <a:rPr lang="en-US" altLang="zh-CN" sz="105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988459" lvl="1" indent="-378875" defTabSz="1219170">
              <a:defRPr/>
            </a:pPr>
            <a:r>
              <a:rPr lang="fr-FR" altLang="zh-CN" sz="1200" kern="0" dirty="0">
                <a:solidFill>
                  <a:prstClr val="black"/>
                </a:solidFill>
              </a:rPr>
              <a:t>N</a:t>
            </a:r>
            <a:r>
              <a:rPr lang="en-US" altLang="zh-CN" sz="1200" kern="0" dirty="0">
                <a:solidFill>
                  <a:prstClr val="black"/>
                </a:solidFill>
              </a:rPr>
              <a:t>one identified</a:t>
            </a: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add potential solution for KI #6-1 and #6.2, discuss management of ANL, make conclusion and recommendation.</a:t>
            </a:r>
            <a:endParaRPr lang="en-US" sz="1050" kern="0" dirty="0">
              <a:solidFill>
                <a:prstClr val="black"/>
              </a:solidFill>
              <a:latin typeface="Calibri"/>
              <a:cs typeface="+mn-cs"/>
            </a:endParaRPr>
          </a:p>
        </p:txBody>
      </p:sp>
      <p:sp>
        <p:nvSpPr>
          <p:cNvPr id="8" name="Content Placeholder 7">
            <a:extLst>
              <a:ext uri="{FF2B5EF4-FFF2-40B4-BE49-F238E27FC236}">
                <a16:creationId xmlns:a16="http://schemas.microsoft.com/office/drawing/2014/main" id="{5C6D7658-53BB-4FFA-A58A-D2604C00B793}"/>
              </a:ext>
            </a:extLst>
          </p:cNvPr>
          <p:cNvSpPr txBox="1">
            <a:spLocks/>
          </p:cNvSpPr>
          <p:nvPr/>
        </p:nvSpPr>
        <p:spPr>
          <a:xfrm>
            <a:off x="6096000" y="2975344"/>
            <a:ext cx="5654002" cy="27897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FS_ANLEVA</a:t>
            </a:r>
            <a:r>
              <a:rPr lang="zh-CN" altLang="en-US" sz="1400" b="1" kern="0" dirty="0">
                <a:solidFill>
                  <a:srgbClr val="0000FF"/>
                </a:solidFill>
                <a:latin typeface="Calibri"/>
              </a:rPr>
              <a:t>：</a:t>
            </a:r>
            <a:endParaRPr lang="de-DE" altLang="de-DE" sz="1400" b="1" kern="0" dirty="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latin typeface="Calibri"/>
              </a:rPr>
              <a:t>Progress since SA5#149:</a:t>
            </a:r>
          </a:p>
          <a:p>
            <a:pPr marL="988459" lvl="1" indent="-378875" defTabSz="1219170">
              <a:defRPr/>
            </a:pPr>
            <a:r>
              <a:rPr lang="en-US" altLang="zh-CN" sz="1200" kern="0" dirty="0">
                <a:solidFill>
                  <a:prstClr val="black"/>
                </a:solidFill>
              </a:rPr>
              <a:t>Potential KEI for fault management, potential solution for NRM fragment for autonomous network evaluation are discussed but no agreement is achieved.</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r>
              <a:rPr lang="en-US" sz="1400" kern="0" dirty="0">
                <a:solidFill>
                  <a:prstClr val="black"/>
                </a:solidFill>
                <a:latin typeface="Calibri"/>
              </a:rPr>
              <a:t>Impacts and dependencies on other WGs: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zh-CN" sz="1200" kern="0" dirty="0">
                <a:solidFill>
                  <a:prstClr val="black"/>
                </a:solidFill>
              </a:rPr>
              <a:t>add potential KEI for fault management and potential solution for NRM fragment for autonomous network </a:t>
            </a:r>
            <a:r>
              <a:rPr lang="en-US" altLang="zh-CN" sz="1200" kern="0" dirty="0" err="1">
                <a:solidFill>
                  <a:prstClr val="black"/>
                </a:solidFill>
              </a:rPr>
              <a:t>evaluationL</a:t>
            </a:r>
            <a:r>
              <a:rPr lang="en-US" altLang="zh-CN" sz="1200" kern="0" dirty="0">
                <a:solidFill>
                  <a:prstClr val="black"/>
                </a:solidFill>
              </a:rPr>
              <a:t>, make conclusion and recommendation. </a:t>
            </a:r>
            <a:endParaRPr lang="en-US" sz="1200" kern="0" dirty="0">
              <a:solidFill>
                <a:prstClr val="black"/>
              </a:solidFill>
            </a:endParaRPr>
          </a:p>
        </p:txBody>
      </p:sp>
    </p:spTree>
    <p:extLst>
      <p:ext uri="{BB962C8B-B14F-4D97-AF65-F5344CB8AC3E}">
        <p14:creationId xmlns:p14="http://schemas.microsoft.com/office/powerpoint/2010/main" val="288610387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69088" y="0"/>
            <a:ext cx="9102725" cy="1143000"/>
          </a:xfrm>
        </p:spPr>
        <p:txBody>
          <a:bodyPr/>
          <a:lstStyle/>
          <a:p>
            <a:r>
              <a:rPr lang="en-GB" altLang="en-US" sz="2800" dirty="0"/>
              <a:t>Rel-18 SI - Intelligence and Automation (2/4)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256800" y="2698162"/>
            <a:ext cx="5353166" cy="325336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FS_eIDMS_MN</a:t>
            </a:r>
            <a:r>
              <a:rPr lang="zh-CN" altLang="en-US" sz="1400" b="1" kern="0" dirty="0">
                <a:solidFill>
                  <a:srgbClr val="0000FF"/>
                </a:solidFill>
              </a:rPr>
              <a:t>：</a:t>
            </a:r>
            <a:endParaRPr lang="de-DE" altLang="de-DE" sz="1400" b="1" kern="0" dirty="0">
              <a:solidFill>
                <a:srgbClr val="0000FF"/>
              </a:solidFill>
            </a:endParaRPr>
          </a:p>
          <a:p>
            <a:pPr marL="455073" lvl="1" indent="-455073" defTabSz="1219170">
              <a:spcBef>
                <a:spcPts val="0"/>
              </a:spcBef>
              <a:spcAft>
                <a:spcPts val="0"/>
              </a:spcAft>
              <a:buBlip>
                <a:blip r:embed="rId2"/>
              </a:buBlip>
              <a:defRPr/>
            </a:pPr>
            <a:r>
              <a:rPr lang="en-US" altLang="zh-CN" sz="1600" kern="0" dirty="0">
                <a:solidFill>
                  <a:prstClr val="black"/>
                </a:solidFill>
              </a:rPr>
              <a:t>This study is completed.</a:t>
            </a:r>
            <a:endParaRPr lang="en-US" sz="1600" kern="0" dirty="0">
              <a:solidFill>
                <a:prstClr val="black"/>
              </a:solidFill>
            </a:endParaRPr>
          </a:p>
          <a:p>
            <a:pPr marL="855123" lvl="1" indent="-455073" defTabSz="1219170">
              <a:spcBef>
                <a:spcPts val="0"/>
              </a:spcBef>
              <a:spcAft>
                <a:spcPts val="0"/>
              </a:spcAft>
              <a:defRPr/>
            </a:pPr>
            <a:endParaRPr lang="de-DE" sz="1200" kern="0" dirty="0">
              <a:solidFill>
                <a:prstClr val="black"/>
              </a:solidFill>
              <a:latin typeface="Calibri"/>
            </a:endParaRP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150918" y="2698162"/>
            <a:ext cx="5634679" cy="311109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FS_NETSLICE_IDMS</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988459" lvl="1" indent="-378875" defTabSz="1219170">
              <a:defRPr/>
            </a:pPr>
            <a:r>
              <a:rPr lang="en-US" altLang="zh-CN" sz="1200" kern="0" dirty="0">
                <a:solidFill>
                  <a:prstClr val="black"/>
                </a:solidFill>
              </a:rPr>
              <a:t>The group enhanced the understanding of the benefits of fulfilling network slicing requirements using intent expectation, an expectation example has been documented, and a new use case description was added..</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988459" lvl="1" indent="-378875" defTabSz="1219170">
              <a:spcBef>
                <a:spcPts val="0"/>
              </a:spcBef>
              <a:spcAft>
                <a:spcPts val="600"/>
              </a:spcAft>
              <a:defRPr/>
            </a:pPr>
            <a:r>
              <a:rPr lang="en-US" sz="1050" kern="0" dirty="0">
                <a:solidFill>
                  <a:prstClr val="black"/>
                </a:solidFill>
                <a:cs typeface="+mn-cs"/>
              </a:rPr>
              <a:t>not identified </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050" kern="0" dirty="0">
                <a:solidFill>
                  <a:prstClr val="black"/>
                </a:solidFill>
                <a:cs typeface="+mn-cs"/>
              </a:rPr>
              <a:t>Complete solution descriptions, conclusions and recommendations.</a:t>
            </a: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853089198"/>
              </p:ext>
            </p:extLst>
          </p:nvPr>
        </p:nvGraphicFramePr>
        <p:xfrm>
          <a:off x="256800" y="1048744"/>
          <a:ext cx="9379036" cy="1458929"/>
        </p:xfrm>
        <a:graphic>
          <a:graphicData uri="http://schemas.openxmlformats.org/drawingml/2006/table">
            <a:tbl>
              <a:tblPr firstRow="1" firstCol="1" bandRow="1">
                <a:tableStyleId>{F5AB1C69-6EDB-4FF4-983F-18BD219EF322}</a:tableStyleId>
              </a:tblPr>
              <a:tblGrid>
                <a:gridCol w="644874">
                  <a:extLst>
                    <a:ext uri="{9D8B030D-6E8A-4147-A177-3AD203B41FA5}">
                      <a16:colId xmlns:a16="http://schemas.microsoft.com/office/drawing/2014/main" val="20000"/>
                    </a:ext>
                  </a:extLst>
                </a:gridCol>
                <a:gridCol w="3316495">
                  <a:extLst>
                    <a:ext uri="{9D8B030D-6E8A-4147-A177-3AD203B41FA5}">
                      <a16:colId xmlns:a16="http://schemas.microsoft.com/office/drawing/2014/main" val="20001"/>
                    </a:ext>
                  </a:extLst>
                </a:gridCol>
                <a:gridCol w="857692">
                  <a:extLst>
                    <a:ext uri="{9D8B030D-6E8A-4147-A177-3AD203B41FA5}">
                      <a16:colId xmlns:a16="http://schemas.microsoft.com/office/drawing/2014/main" val="20002"/>
                    </a:ext>
                  </a:extLst>
                </a:gridCol>
                <a:gridCol w="1000407">
                  <a:extLst>
                    <a:ext uri="{9D8B030D-6E8A-4147-A177-3AD203B41FA5}">
                      <a16:colId xmlns:a16="http://schemas.microsoft.com/office/drawing/2014/main" val="20005"/>
                    </a:ext>
                  </a:extLst>
                </a:gridCol>
                <a:gridCol w="505882">
                  <a:extLst>
                    <a:ext uri="{9D8B030D-6E8A-4147-A177-3AD203B41FA5}">
                      <a16:colId xmlns:a16="http://schemas.microsoft.com/office/drawing/2014/main" val="20006"/>
                    </a:ext>
                  </a:extLst>
                </a:gridCol>
                <a:gridCol w="755893">
                  <a:extLst>
                    <a:ext uri="{9D8B030D-6E8A-4147-A177-3AD203B41FA5}">
                      <a16:colId xmlns:a16="http://schemas.microsoft.com/office/drawing/2014/main" val="811818362"/>
                    </a:ext>
                  </a:extLst>
                </a:gridCol>
                <a:gridCol w="755893">
                  <a:extLst>
                    <a:ext uri="{9D8B030D-6E8A-4147-A177-3AD203B41FA5}">
                      <a16:colId xmlns:a16="http://schemas.microsoft.com/office/drawing/2014/main" val="20007"/>
                    </a:ext>
                  </a:extLst>
                </a:gridCol>
                <a:gridCol w="1541900">
                  <a:extLst>
                    <a:ext uri="{9D8B030D-6E8A-4147-A177-3AD203B41FA5}">
                      <a16:colId xmlns:a16="http://schemas.microsoft.com/office/drawing/2014/main" val="20008"/>
                    </a:ext>
                  </a:extLst>
                </a:gridCol>
              </a:tblGrid>
              <a:tr h="2845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368222">
                <a:tc>
                  <a:txBody>
                    <a:bodyPr/>
                    <a:lstStyle/>
                    <a:p>
                      <a:pPr algn="ctr" fontAlgn="t"/>
                      <a:r>
                        <a:rPr lang="en-US" sz="1000" b="0" i="0" u="none" strike="noStrike" dirty="0">
                          <a:solidFill>
                            <a:srgbClr val="000000"/>
                          </a:solidFill>
                          <a:effectLst/>
                          <a:latin typeface="+mn-lt"/>
                        </a:rPr>
                        <a:t>940046</a:t>
                      </a:r>
                    </a:p>
                  </a:txBody>
                  <a:tcPr marL="6350" marR="6350" marT="6350" marB="0">
                    <a:solidFill>
                      <a:schemeClr val="bg1">
                        <a:lumMod val="65000"/>
                      </a:schemeClr>
                    </a:solidFill>
                  </a:tcPr>
                </a:tc>
                <a:tc>
                  <a:txBody>
                    <a:bodyPr/>
                    <a:lstStyle/>
                    <a:p>
                      <a:pPr algn="l" fontAlgn="t"/>
                      <a:r>
                        <a:rPr lang="en-US" sz="1000" b="0" i="0" u="none" strike="noStrike" dirty="0">
                          <a:solidFill>
                            <a:schemeClr val="tx1"/>
                          </a:solidFill>
                          <a:effectLst/>
                          <a:latin typeface="+mn-lt"/>
                        </a:rPr>
                        <a:t>Study on enhanced intent driven management services for mobile networks </a:t>
                      </a:r>
                    </a:p>
                  </a:txBody>
                  <a:tcPr marL="6350" marR="6350" marT="6350" marB="0">
                    <a:solidFill>
                      <a:schemeClr val="bg1">
                        <a:lumMod val="65000"/>
                      </a:schemeClr>
                    </a:solidFill>
                  </a:tcPr>
                </a:tc>
                <a:tc>
                  <a:txBody>
                    <a:bodyPr/>
                    <a:lstStyle/>
                    <a:p>
                      <a:pPr algn="l" fontAlgn="t"/>
                      <a:r>
                        <a:rPr lang="en-US" sz="1000" b="0" i="0" u="none" strike="noStrike" dirty="0" err="1">
                          <a:solidFill>
                            <a:srgbClr val="000000"/>
                          </a:solidFill>
                          <a:effectLst/>
                          <a:latin typeface="+mn-lt"/>
                        </a:rPr>
                        <a:t>FS_eIDMS_MN</a:t>
                      </a:r>
                      <a:endParaRPr lang="en-US" sz="1000" b="0" i="0" u="none" strike="noStrike" dirty="0">
                        <a:solidFill>
                          <a:srgbClr val="000000"/>
                        </a:solidFill>
                        <a:effectLst/>
                        <a:latin typeface="+mn-lt"/>
                      </a:endParaRP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endParaRPr lang="en-US" altLang="zh-CN" sz="1000" b="0" kern="1200" dirty="0">
                        <a:solidFill>
                          <a:schemeClr val="tx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00" b="0" i="0" u="none" strike="noStrike" dirty="0">
                          <a:solidFill>
                            <a:srgbClr val="000000"/>
                          </a:solidFill>
                          <a:effectLst/>
                          <a:latin typeface="+mn-lt"/>
                        </a:rPr>
                        <a:t>98%</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SP-211450</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1"/>
                  </a:ext>
                </a:extLst>
              </a:tr>
              <a:tr h="806182">
                <a:tc>
                  <a:txBody>
                    <a:bodyPr/>
                    <a:lstStyle/>
                    <a:p>
                      <a:pPr algn="ctr"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marL="0" algn="ctr" defTabSz="1219170" rtl="0" eaLnBrk="1" latinLnBrk="0" hangingPunct="1">
                        <a:lnSpc>
                          <a:spcPct val="150000"/>
                        </a:lnSpc>
                        <a:spcAft>
                          <a:spcPts val="0"/>
                        </a:spcAft>
                      </a:pPr>
                      <a:r>
                        <a:rPr lang="fr-FR" altLang="zh-CN" sz="1000" b="0" kern="1200" dirty="0">
                          <a:solidFill>
                            <a:schemeClr val="tx1"/>
                          </a:solidFill>
                          <a:effectLst/>
                          <a:latin typeface="+mn-lt"/>
                          <a:ea typeface="+mn-ea"/>
                          <a:cs typeface="Arial" panose="020B0604020202020204" pitchFamily="34" charset="0"/>
                        </a:rPr>
                        <a:t>SA#100 (Jun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50" b="1" kern="1200" dirty="0">
                          <a:solidFill>
                            <a:srgbClr val="0000FF"/>
                          </a:solidFill>
                          <a:effectLst/>
                          <a:latin typeface="+mn-lt"/>
                          <a:ea typeface="+mn-ea"/>
                          <a:cs typeface="Arial" panose="020B0604020202020204" pitchFamily="34" charset="0"/>
                        </a:rPr>
                        <a:t>-&gt; SA#101 (Sep 2023)</a:t>
                      </a:r>
                      <a:endParaRPr lang="en-US" sz="105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70%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SP-220278</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905214271"/>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30176"/>
            <a:ext cx="9102725" cy="1143000"/>
          </a:xfrm>
        </p:spPr>
        <p:txBody>
          <a:bodyPr/>
          <a:lstStyle/>
          <a:p>
            <a:r>
              <a:rPr lang="en-GB" altLang="en-US" sz="2800" dirty="0"/>
              <a:t>Rel-18 SI - Intelligence and Automation (3/4) </a:t>
            </a:r>
            <a:endParaRPr lang="en-US" altLang="en-US" sz="2800" dirty="0"/>
          </a:p>
        </p:txBody>
      </p:sp>
      <p:sp>
        <p:nvSpPr>
          <p:cNvPr id="10" name="Content Placeholder 7">
            <a:extLst>
              <a:ext uri="{FF2B5EF4-FFF2-40B4-BE49-F238E27FC236}">
                <a16:creationId xmlns:a16="http://schemas.microsoft.com/office/drawing/2014/main" id="{B4F8F5CC-9B36-4C4A-96C2-095377087992}"/>
              </a:ext>
            </a:extLst>
          </p:cNvPr>
          <p:cNvSpPr txBox="1">
            <a:spLocks/>
          </p:cNvSpPr>
          <p:nvPr/>
        </p:nvSpPr>
        <p:spPr>
          <a:xfrm>
            <a:off x="121494" y="2810816"/>
            <a:ext cx="7237045" cy="352467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FS_AIML_MGMT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en-US" altLang="zh-CN" sz="1600" kern="0" dirty="0">
                <a:solidFill>
                  <a:prstClr val="black"/>
                </a:solidFill>
              </a:rPr>
              <a:t>This study is completed.</a:t>
            </a:r>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7230412" y="2828098"/>
            <a:ext cx="4706763" cy="3782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FS_MANWDAF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This study is completed.</a:t>
            </a:r>
          </a:p>
        </p:txBody>
      </p:sp>
      <p:graphicFrame>
        <p:nvGraphicFramePr>
          <p:cNvPr id="2" name="表格 1"/>
          <p:cNvGraphicFramePr>
            <a:graphicFrameLocks noGrp="1"/>
          </p:cNvGraphicFramePr>
          <p:nvPr>
            <p:extLst>
              <p:ext uri="{D42A27DB-BD31-4B8C-83A1-F6EECF244321}">
                <p14:modId xmlns:p14="http://schemas.microsoft.com/office/powerpoint/2010/main" val="88875071"/>
              </p:ext>
            </p:extLst>
          </p:nvPr>
        </p:nvGraphicFramePr>
        <p:xfrm>
          <a:off x="196280" y="806374"/>
          <a:ext cx="9266374" cy="1535812"/>
        </p:xfrm>
        <a:graphic>
          <a:graphicData uri="http://schemas.openxmlformats.org/drawingml/2006/table">
            <a:tbl>
              <a:tblPr firstRow="1" firstCol="1" bandRow="1">
                <a:tableStyleId>{F5AB1C69-6EDB-4FF4-983F-18BD219EF322}</a:tableStyleId>
              </a:tblPr>
              <a:tblGrid>
                <a:gridCol w="637127">
                  <a:extLst>
                    <a:ext uri="{9D8B030D-6E8A-4147-A177-3AD203B41FA5}">
                      <a16:colId xmlns:a16="http://schemas.microsoft.com/office/drawing/2014/main" val="20000"/>
                    </a:ext>
                  </a:extLst>
                </a:gridCol>
                <a:gridCol w="3276657">
                  <a:extLst>
                    <a:ext uri="{9D8B030D-6E8A-4147-A177-3AD203B41FA5}">
                      <a16:colId xmlns:a16="http://schemas.microsoft.com/office/drawing/2014/main" val="20001"/>
                    </a:ext>
                  </a:extLst>
                </a:gridCol>
                <a:gridCol w="847390">
                  <a:extLst>
                    <a:ext uri="{9D8B030D-6E8A-4147-A177-3AD203B41FA5}">
                      <a16:colId xmlns:a16="http://schemas.microsoft.com/office/drawing/2014/main" val="20002"/>
                    </a:ext>
                  </a:extLst>
                </a:gridCol>
                <a:gridCol w="988390">
                  <a:extLst>
                    <a:ext uri="{9D8B030D-6E8A-4147-A177-3AD203B41FA5}">
                      <a16:colId xmlns:a16="http://schemas.microsoft.com/office/drawing/2014/main" val="20005"/>
                    </a:ext>
                  </a:extLst>
                </a:gridCol>
                <a:gridCol w="499806">
                  <a:extLst>
                    <a:ext uri="{9D8B030D-6E8A-4147-A177-3AD203B41FA5}">
                      <a16:colId xmlns:a16="http://schemas.microsoft.com/office/drawing/2014/main" val="20006"/>
                    </a:ext>
                  </a:extLst>
                </a:gridCol>
                <a:gridCol w="746813">
                  <a:extLst>
                    <a:ext uri="{9D8B030D-6E8A-4147-A177-3AD203B41FA5}">
                      <a16:colId xmlns:a16="http://schemas.microsoft.com/office/drawing/2014/main" val="1324243669"/>
                    </a:ext>
                  </a:extLst>
                </a:gridCol>
                <a:gridCol w="746813">
                  <a:extLst>
                    <a:ext uri="{9D8B030D-6E8A-4147-A177-3AD203B41FA5}">
                      <a16:colId xmlns:a16="http://schemas.microsoft.com/office/drawing/2014/main" val="20007"/>
                    </a:ext>
                  </a:extLst>
                </a:gridCol>
                <a:gridCol w="1523378">
                  <a:extLst>
                    <a:ext uri="{9D8B030D-6E8A-4147-A177-3AD203B41FA5}">
                      <a16:colId xmlns:a16="http://schemas.microsoft.com/office/drawing/2014/main" val="20008"/>
                    </a:ext>
                  </a:extLst>
                </a:gridCol>
              </a:tblGrid>
              <a:tr h="96207">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24013">
                <a:tc>
                  <a:txBody>
                    <a:bodyPr/>
                    <a:lstStyle/>
                    <a:p>
                      <a:pPr algn="ctr" fontAlgn="t"/>
                      <a:r>
                        <a:rPr lang="en-US" sz="1000" b="0" i="0" u="none" strike="noStrike" dirty="0">
                          <a:solidFill>
                            <a:srgbClr val="000000"/>
                          </a:solidFill>
                          <a:effectLst/>
                          <a:latin typeface="+mn-lt"/>
                        </a:rPr>
                        <a:t>940039</a:t>
                      </a:r>
                    </a:p>
                  </a:txBody>
                  <a:tcPr marL="6350" marR="6350" marT="6350" marB="0">
                    <a:solidFill>
                      <a:schemeClr val="bg1">
                        <a:lumMod val="65000"/>
                      </a:schemeClr>
                    </a:solidFill>
                  </a:tcPr>
                </a:tc>
                <a:tc>
                  <a:txBody>
                    <a:bodyPr/>
                    <a:lstStyle/>
                    <a:p>
                      <a:pPr algn="l" fontAlgn="t"/>
                      <a:r>
                        <a:rPr lang="en-US" sz="1000" b="0" i="0" u="none" strike="noStrike" kern="1200" dirty="0">
                          <a:solidFill>
                            <a:schemeClr val="tx1"/>
                          </a:solidFill>
                          <a:effectLst/>
                          <a:latin typeface="+mn-lt"/>
                          <a:ea typeface="+mn-ea"/>
                          <a:cs typeface="+mn-cs"/>
                        </a:rPr>
                        <a:t>Study on AI/ML management </a:t>
                      </a:r>
                    </a:p>
                  </a:txBody>
                  <a:tcPr marL="6350" marR="6350" marT="6350" marB="0">
                    <a:solidFill>
                      <a:schemeClr val="bg1">
                        <a:lumMod val="65000"/>
                      </a:schemeClr>
                    </a:solidFill>
                  </a:tcPr>
                </a:tc>
                <a:tc>
                  <a:txBody>
                    <a:bodyPr/>
                    <a:lstStyle/>
                    <a:p>
                      <a:pPr algn="l" fontAlgn="t"/>
                      <a:r>
                        <a:rPr lang="en-US" sz="1000" b="0" i="0" u="none" strike="noStrike" dirty="0">
                          <a:solidFill>
                            <a:srgbClr val="000000"/>
                          </a:solidFill>
                          <a:effectLst/>
                          <a:latin typeface="+mn-lt"/>
                        </a:rPr>
                        <a:t>FS_AIML_MGMT</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SA#99 (Mar 2023 ) </a:t>
                      </a:r>
                      <a:r>
                        <a:rPr lang="fr-FR" altLang="zh-CN" sz="1000" b="0" kern="1200" dirty="0">
                          <a:solidFill>
                            <a:schemeClr val="tx1"/>
                          </a:solidFill>
                          <a:effectLst/>
                          <a:latin typeface="+mn-lt"/>
                          <a:ea typeface="+mn-ea"/>
                          <a:cs typeface="Arial" panose="020B0604020202020204" pitchFamily="34" charset="0"/>
                        </a:rPr>
                        <a:t>-&gt;</a:t>
                      </a:r>
                      <a:r>
                        <a:rPr lang="fr-FR" altLang="zh-CN" sz="1000" b="1" kern="1200" dirty="0">
                          <a:solidFill>
                            <a:srgbClr val="0000FF"/>
                          </a:solidFill>
                          <a:effectLst/>
                          <a:latin typeface="+mn-lt"/>
                          <a:ea typeface="+mn-ea"/>
                          <a:cs typeface="Arial" panose="020B0604020202020204" pitchFamily="34" charset="0"/>
                        </a:rPr>
                        <a:t> SA#100 </a:t>
                      </a:r>
                      <a:r>
                        <a:rPr lang="fr-FR" altLang="zh-CN" sz="1000" b="1" kern="1200" dirty="0">
                          <a:solidFill>
                            <a:srgbClr val="000000"/>
                          </a:solidFill>
                          <a:effectLst/>
                          <a:latin typeface="+mn-lt"/>
                          <a:ea typeface="+mn-ea"/>
                          <a:cs typeface="Arial" panose="020B0604020202020204" pitchFamily="34" charset="0"/>
                        </a:rPr>
                        <a:t>(</a:t>
                      </a:r>
                      <a:r>
                        <a:rPr lang="fr-FR" altLang="zh-CN" sz="1000" b="1" kern="1200" dirty="0">
                          <a:solidFill>
                            <a:srgbClr val="0000FF"/>
                          </a:solidFill>
                          <a:effectLst/>
                          <a:latin typeface="+mn-lt"/>
                          <a:ea typeface="+mn-ea"/>
                          <a:cs typeface="Arial" panose="020B0604020202020204" pitchFamily="34" charset="0"/>
                        </a:rPr>
                        <a:t>Jun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00" b="0" i="0" u="none" strike="noStrike" dirty="0">
                          <a:solidFill>
                            <a:srgbClr val="000000"/>
                          </a:solidFill>
                          <a:effectLst/>
                          <a:latin typeface="+mn-lt"/>
                        </a:rPr>
                        <a:t>95%</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SP-211443</a:t>
                      </a:r>
                      <a:endParaRPr lang="en-GB" altLang="zh-CN" sz="100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1"/>
                  </a:ext>
                </a:extLst>
              </a:tr>
              <a:tr h="654544">
                <a:tc>
                  <a:txBody>
                    <a:bodyPr/>
                    <a:lstStyle/>
                    <a:p>
                      <a:pPr algn="ctr" fontAlgn="t"/>
                      <a:r>
                        <a:rPr lang="en-US" sz="1050" b="0" i="0" u="none" strike="noStrike" dirty="0">
                          <a:solidFill>
                            <a:srgbClr val="000000"/>
                          </a:solidFill>
                          <a:effectLst/>
                          <a:latin typeface="+mn-lt"/>
                        </a:rPr>
                        <a:t>940034</a:t>
                      </a:r>
                    </a:p>
                  </a:txBody>
                  <a:tcPr marL="6350" marR="6350" marT="6350" marB="0">
                    <a:solidFill>
                      <a:schemeClr val="bg1">
                        <a:lumMod val="65000"/>
                      </a:schemeClr>
                    </a:solidFill>
                  </a:tcPr>
                </a:tc>
                <a:tc>
                  <a:txBody>
                    <a:bodyPr/>
                    <a:lstStyle/>
                    <a:p>
                      <a:pPr algn="l" fontAlgn="t"/>
                      <a:r>
                        <a:rPr lang="en-US" sz="1050" b="0" i="0" u="none" strike="noStrike" dirty="0">
                          <a:solidFill>
                            <a:schemeClr val="tx1"/>
                          </a:solidFill>
                          <a:effectLst/>
                          <a:latin typeface="+mn-lt"/>
                        </a:rPr>
                        <a:t>Study on Enhancement of the management aspects related to NWDAF </a:t>
                      </a:r>
                    </a:p>
                  </a:txBody>
                  <a:tcPr marL="6350" marR="6350" marT="6350" marB="0">
                    <a:solidFill>
                      <a:schemeClr val="bg1">
                        <a:lumMod val="65000"/>
                      </a:schemeClr>
                    </a:solidFill>
                  </a:tcPr>
                </a:tc>
                <a:tc>
                  <a:txBody>
                    <a:bodyPr/>
                    <a:lstStyle/>
                    <a:p>
                      <a:pPr algn="l" fontAlgn="t"/>
                      <a:r>
                        <a:rPr lang="en-US" sz="1050" b="0" i="0" u="none" strike="noStrike" dirty="0">
                          <a:solidFill>
                            <a:srgbClr val="000000"/>
                          </a:solidFill>
                          <a:effectLst/>
                          <a:latin typeface="+mn-lt"/>
                        </a:rPr>
                        <a:t>FS_MANWDAF</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050" b="0" kern="1200" dirty="0">
                          <a:solidFill>
                            <a:schemeClr val="tx1"/>
                          </a:solidFill>
                          <a:effectLst/>
                          <a:latin typeface="+mn-lt"/>
                          <a:ea typeface="+mn-ea"/>
                          <a:cs typeface="Arial" panose="020B0604020202020204" pitchFamily="34" charset="0"/>
                        </a:rPr>
                        <a:t>SA#99 (Mar 2023)</a:t>
                      </a:r>
                    </a:p>
                    <a:p>
                      <a:pPr marL="0" algn="ctr" defTabSz="1219170" rtl="0" eaLnBrk="1" latinLnBrk="0" hangingPunct="1">
                        <a:lnSpc>
                          <a:spcPct val="150000"/>
                        </a:lnSpc>
                        <a:spcAft>
                          <a:spcPts val="0"/>
                        </a:spcAft>
                      </a:pPr>
                      <a:r>
                        <a:rPr lang="fr-FR" altLang="zh-CN" sz="1050" b="1" kern="1200" dirty="0">
                          <a:solidFill>
                            <a:srgbClr val="0000FF"/>
                          </a:solidFill>
                          <a:effectLst/>
                          <a:latin typeface="+mn-lt"/>
                          <a:ea typeface="+mn-ea"/>
                          <a:cs typeface="Arial" panose="020B0604020202020204" pitchFamily="34" charset="0"/>
                        </a:rPr>
                        <a:t>-</a:t>
                      </a:r>
                      <a:r>
                        <a:rPr lang="en-US" altLang="zh-CN" sz="1050" b="1" kern="1200" dirty="0">
                          <a:solidFill>
                            <a:srgbClr val="0000FF"/>
                          </a:solidFill>
                          <a:effectLst/>
                          <a:latin typeface="+mn-lt"/>
                          <a:ea typeface="+mn-ea"/>
                          <a:cs typeface="Arial" panose="020B0604020202020204" pitchFamily="34" charset="0"/>
                        </a:rPr>
                        <a:t>&gt;SA#100 (Jun 2023)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050" b="0" i="0" u="none" strike="noStrike" dirty="0">
                          <a:solidFill>
                            <a:srgbClr val="000000"/>
                          </a:solidFill>
                          <a:effectLst/>
                          <a:latin typeface="+mn-lt"/>
                        </a:rPr>
                        <a:t>95%</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SP-211435</a:t>
                      </a:r>
                      <a:endParaRPr lang="en-GB" altLang="zh-CN" sz="1050" b="0" kern="1200" dirty="0">
                        <a:solidFill>
                          <a:schemeClr val="dk1"/>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1050" b="0" i="0" u="none" strike="noStrike" kern="1200" dirty="0">
                          <a:solidFill>
                            <a:srgbClr val="0000FF"/>
                          </a:solidFill>
                          <a:effectLst/>
                          <a:highlight>
                            <a:srgbClr val="00FF00"/>
                          </a:highlight>
                          <a:latin typeface="+mn-lt"/>
                          <a:ea typeface="+mn-ea"/>
                          <a:cs typeface="+mn-cs"/>
                        </a:rPr>
                        <a:t>100%</a:t>
                      </a:r>
                    </a:p>
                  </a:txBody>
                  <a:tcPr marL="36002" marR="36002" marT="0" marB="0">
                    <a:solidFill>
                      <a:schemeClr val="bg1">
                        <a:lumMod val="65000"/>
                      </a:schemeClr>
                    </a:solidFill>
                  </a:tcPr>
                </a:tc>
                <a:tc>
                  <a:txBody>
                    <a:bodyPr/>
                    <a:lstStyle/>
                    <a:p>
                      <a:pPr>
                        <a:lnSpc>
                          <a:spcPct val="107000"/>
                        </a:lnSpc>
                        <a:spcAft>
                          <a:spcPts val="800"/>
                        </a:spcAft>
                      </a:pPr>
                      <a:endParaRPr lang="en-GB" sz="1050" b="0" i="0" u="none" strike="noStrike" kern="1200" dirty="0">
                        <a:solidFill>
                          <a:srgbClr val="0000FF"/>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31928651"/>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1143000"/>
          </a:xfrm>
        </p:spPr>
        <p:txBody>
          <a:bodyPr/>
          <a:lstStyle/>
          <a:p>
            <a:r>
              <a:rPr lang="en-GB" altLang="en-US" sz="2800" dirty="0"/>
              <a:t>Rel-18 SI - Intelligence and Automation (4/4) </a:t>
            </a:r>
            <a:endParaRPr lang="en-US" altLang="en-US" sz="2800" dirty="0"/>
          </a:p>
        </p:txBody>
      </p:sp>
      <p:sp>
        <p:nvSpPr>
          <p:cNvPr id="11" name="Content Placeholder 7">
            <a:extLst>
              <a:ext uri="{FF2B5EF4-FFF2-40B4-BE49-F238E27FC236}">
                <a16:creationId xmlns:a16="http://schemas.microsoft.com/office/drawing/2014/main" id="{B4F8F5CC-9B36-4C4A-96C2-095377087992}"/>
              </a:ext>
            </a:extLst>
          </p:cNvPr>
          <p:cNvSpPr txBox="1">
            <a:spLocks/>
          </p:cNvSpPr>
          <p:nvPr/>
        </p:nvSpPr>
        <p:spPr>
          <a:xfrm>
            <a:off x="6277232" y="2580626"/>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FS_MEDACO_RAN</a:t>
            </a:r>
            <a:r>
              <a:rPr lang="zh-CN" altLang="en-US" sz="1400" b="1" kern="0" dirty="0">
                <a:solidFill>
                  <a:srgbClr val="0000FF"/>
                </a:solidFill>
              </a:rPr>
              <a:t>：</a:t>
            </a:r>
            <a:endParaRPr lang="de-DE" altLang="de-DE" sz="1400" b="1" kern="0" dirty="0">
              <a:solidFill>
                <a:srgbClr val="0000FF"/>
              </a:solidFill>
            </a:endParaRPr>
          </a:p>
          <a:p>
            <a:pPr marL="855123" lvl="1" indent="-455073" defTabSz="1219170">
              <a:spcBef>
                <a:spcPts val="0"/>
              </a:spcBef>
              <a:spcAft>
                <a:spcPts val="0"/>
              </a:spcAft>
              <a:defRPr/>
            </a:pPr>
            <a:r>
              <a:rPr lang="en-US" altLang="zh-CN" sz="1400" kern="0" dirty="0">
                <a:solidFill>
                  <a:prstClr val="black"/>
                </a:solidFill>
              </a:rPr>
              <a:t>This study is completed.</a:t>
            </a:r>
            <a:endParaRPr lang="en-US" sz="1400" kern="0"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1985098177"/>
              </p:ext>
            </p:extLst>
          </p:nvPr>
        </p:nvGraphicFramePr>
        <p:xfrm>
          <a:off x="164754" y="1252815"/>
          <a:ext cx="9034663" cy="960833"/>
        </p:xfrm>
        <a:graphic>
          <a:graphicData uri="http://schemas.openxmlformats.org/drawingml/2006/table">
            <a:tbl>
              <a:tblPr firstRow="1" firstCol="1" bandRow="1">
                <a:tableStyleId>{F5AB1C69-6EDB-4FF4-983F-18BD219EF322}</a:tableStyleId>
              </a:tblPr>
              <a:tblGrid>
                <a:gridCol w="621195">
                  <a:extLst>
                    <a:ext uri="{9D8B030D-6E8A-4147-A177-3AD203B41FA5}">
                      <a16:colId xmlns:a16="http://schemas.microsoft.com/office/drawing/2014/main" val="20000"/>
                    </a:ext>
                  </a:extLst>
                </a:gridCol>
                <a:gridCol w="3194723">
                  <a:extLst>
                    <a:ext uri="{9D8B030D-6E8A-4147-A177-3AD203B41FA5}">
                      <a16:colId xmlns:a16="http://schemas.microsoft.com/office/drawing/2014/main" val="20001"/>
                    </a:ext>
                  </a:extLst>
                </a:gridCol>
                <a:gridCol w="826201">
                  <a:extLst>
                    <a:ext uri="{9D8B030D-6E8A-4147-A177-3AD203B41FA5}">
                      <a16:colId xmlns:a16="http://schemas.microsoft.com/office/drawing/2014/main" val="20002"/>
                    </a:ext>
                  </a:extLst>
                </a:gridCol>
                <a:gridCol w="963675">
                  <a:extLst>
                    <a:ext uri="{9D8B030D-6E8A-4147-A177-3AD203B41FA5}">
                      <a16:colId xmlns:a16="http://schemas.microsoft.com/office/drawing/2014/main" val="20005"/>
                    </a:ext>
                  </a:extLst>
                </a:gridCol>
                <a:gridCol w="487308">
                  <a:extLst>
                    <a:ext uri="{9D8B030D-6E8A-4147-A177-3AD203B41FA5}">
                      <a16:colId xmlns:a16="http://schemas.microsoft.com/office/drawing/2014/main" val="20006"/>
                    </a:ext>
                  </a:extLst>
                </a:gridCol>
                <a:gridCol w="728138">
                  <a:extLst>
                    <a:ext uri="{9D8B030D-6E8A-4147-A177-3AD203B41FA5}">
                      <a16:colId xmlns:a16="http://schemas.microsoft.com/office/drawing/2014/main" val="2163327472"/>
                    </a:ext>
                  </a:extLst>
                </a:gridCol>
                <a:gridCol w="728138">
                  <a:extLst>
                    <a:ext uri="{9D8B030D-6E8A-4147-A177-3AD203B41FA5}">
                      <a16:colId xmlns:a16="http://schemas.microsoft.com/office/drawing/2014/main" val="20007"/>
                    </a:ext>
                  </a:extLst>
                </a:gridCol>
                <a:gridCol w="1485285">
                  <a:extLst>
                    <a:ext uri="{9D8B030D-6E8A-4147-A177-3AD203B41FA5}">
                      <a16:colId xmlns:a16="http://schemas.microsoft.com/office/drawing/2014/main" val="20008"/>
                    </a:ext>
                  </a:extLst>
                </a:gridCol>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900" b="1" kern="1200" dirty="0">
                          <a:solidFill>
                            <a:schemeClr val="lt1"/>
                          </a:solidFill>
                          <a:latin typeface="+mn-lt"/>
                          <a:ea typeface="+mn-ea"/>
                          <a:cs typeface="+mn-cs"/>
                        </a:rPr>
                        <a:t>WID</a:t>
                      </a:r>
                      <a:endParaRPr lang="en-GB" sz="9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261224">
                <a:tc>
                  <a:txBody>
                    <a:bodyPr/>
                    <a:lstStyle/>
                    <a:p>
                      <a:pPr algn="ctr"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dirty="0">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chemeClr val="tx1"/>
                          </a:solidFill>
                          <a:effectLst/>
                          <a:latin typeface="+mn-lt"/>
                        </a:rPr>
                        <a:t>FS_FSEV</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SA#99(Mar 2023)-&gt;</a:t>
                      </a:r>
                      <a:r>
                        <a:rPr lang="fr-FR" altLang="zh-CN" sz="900" b="1" kern="1200" dirty="0">
                          <a:solidFill>
                            <a:srgbClr val="0000FF"/>
                          </a:solidFill>
                          <a:effectLst/>
                          <a:latin typeface="+mn-lt"/>
                          <a:ea typeface="+mn-ea"/>
                          <a:cs typeface="Arial" panose="020B0604020202020204" pitchFamily="34" charset="0"/>
                        </a:rPr>
                        <a:t> SA#103 </a:t>
                      </a:r>
                      <a:r>
                        <a:rPr lang="fr-FR" altLang="zh-CN" sz="900" b="1" kern="1200" dirty="0">
                          <a:solidFill>
                            <a:srgbClr val="000000"/>
                          </a:solidFill>
                          <a:effectLst/>
                          <a:latin typeface="+mn-lt"/>
                          <a:ea typeface="+mn-ea"/>
                          <a:cs typeface="Arial" panose="020B0604020202020204" pitchFamily="34" charset="0"/>
                        </a:rPr>
                        <a:t>(</a:t>
                      </a:r>
                      <a:r>
                        <a:rPr lang="fr-FR" altLang="zh-CN" sz="900" b="1" kern="1200" dirty="0">
                          <a:solidFill>
                            <a:srgbClr val="0000FF"/>
                          </a:solidFill>
                          <a:effectLst/>
                          <a:latin typeface="+mn-lt"/>
                          <a:ea typeface="+mn-ea"/>
                          <a:cs typeface="Arial" panose="020B0604020202020204" pitchFamily="34" charset="0"/>
                        </a:rPr>
                        <a:t>Mar 2024)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30%</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SP-220153</a:t>
                      </a:r>
                      <a:endParaRPr lang="en-GB" altLang="zh-CN" sz="900" b="0" kern="1200" dirty="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07000"/>
                        </a:lnSpc>
                        <a:spcAft>
                          <a:spcPts val="800"/>
                        </a:spcAft>
                      </a:pPr>
                      <a:r>
                        <a:rPr lang="en-GB" sz="1000" dirty="0">
                          <a:solidFill>
                            <a:srgbClr val="0000FF"/>
                          </a:solidFill>
                          <a:latin typeface="+mn-lt"/>
                        </a:rPr>
                        <a:t>30%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261224">
                <a:tc>
                  <a:txBody>
                    <a:bodyPr/>
                    <a:lstStyle/>
                    <a:p>
                      <a:pPr algn="ctr" fontAlgn="t"/>
                      <a:r>
                        <a:rPr lang="en-US" sz="1000" b="0" i="0" u="none" strike="noStrike" dirty="0">
                          <a:solidFill>
                            <a:srgbClr val="000000"/>
                          </a:solidFill>
                          <a:effectLst/>
                          <a:latin typeface="+mn-lt"/>
                        </a:rPr>
                        <a:t>960024</a:t>
                      </a:r>
                    </a:p>
                  </a:txBody>
                  <a:tcPr marL="6350" marR="6350" marT="6350" marB="0">
                    <a:solidFill>
                      <a:schemeClr val="bg1">
                        <a:lumMod val="65000"/>
                      </a:schemeClr>
                    </a:solidFill>
                  </a:tcPr>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solidFill>
                      <a:schemeClr val="bg1">
                        <a:lumMod val="65000"/>
                      </a:schemeClr>
                    </a:solidFill>
                  </a:tcPr>
                </a:tc>
                <a:tc>
                  <a:txBody>
                    <a:bodyPr/>
                    <a:lstStyle/>
                    <a:p>
                      <a:pPr algn="l" fontAlgn="t"/>
                      <a:r>
                        <a:rPr lang="en-US" sz="1000" b="0" i="0" u="none" strike="noStrike" dirty="0">
                          <a:solidFill>
                            <a:srgbClr val="000000"/>
                          </a:solidFill>
                          <a:effectLst/>
                          <a:latin typeface="+mn-lt"/>
                        </a:rPr>
                        <a:t>FS_MEDACO_RAN</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solidFill>
                      <a:schemeClr val="bg1">
                        <a:lumMod val="6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6350" marR="6350" marT="6350" marB="0">
                    <a:solidFill>
                      <a:schemeClr val="bg1">
                        <a:lumMod val="65000"/>
                      </a:schemeClr>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a:solidFill>
                            <a:srgbClr val="000000"/>
                          </a:solidFill>
                          <a:effectLst/>
                          <a:latin typeface="+mn-lt"/>
                          <a:ea typeface="+mn-ea"/>
                          <a:cs typeface="Arial" panose="020B0604020202020204" pitchFamily="34" charset="0"/>
                        </a:rPr>
                        <a:t>SP-220488</a:t>
                      </a:r>
                    </a:p>
                  </a:txBody>
                  <a:tcPr marL="9525" marR="9525" marT="9525" marB="9525">
                    <a:solidFill>
                      <a:schemeClr val="bg1">
                        <a:lumMod val="65000"/>
                      </a:schemeClr>
                    </a:solidFill>
                  </a:tcPr>
                </a:tc>
                <a:tc>
                  <a:txBody>
                    <a:bodyPr/>
                    <a:lstStyle/>
                    <a:p>
                      <a:pPr algn="ctr">
                        <a:lnSpc>
                          <a:spcPct val="107000"/>
                        </a:lnSpc>
                        <a:spcAft>
                          <a:spcPts val="800"/>
                        </a:spcAft>
                      </a:pPr>
                      <a:endParaRPr lang="en-GB" sz="1000" dirty="0">
                        <a:solidFill>
                          <a:srgbClr val="0000FF"/>
                        </a:solidFill>
                        <a:latin typeface="+mn-lt"/>
                      </a:endParaRPr>
                    </a:p>
                  </a:txBody>
                  <a:tcPr marL="36002" marR="36002" marT="0" marB="0">
                    <a:solidFill>
                      <a:schemeClr val="bg1">
                        <a:lumMod val="65000"/>
                      </a:schemeClr>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chemeClr val="bg1">
                        <a:lumMod val="65000"/>
                      </a:schemeClr>
                    </a:solidFill>
                  </a:tcP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FFCF2C2E-E7F6-45F5-B56A-A695EA111A7B}"/>
              </a:ext>
            </a:extLst>
          </p:cNvPr>
          <p:cNvSpPr txBox="1">
            <a:spLocks/>
          </p:cNvSpPr>
          <p:nvPr/>
        </p:nvSpPr>
        <p:spPr>
          <a:xfrm>
            <a:off x="256800" y="2569081"/>
            <a:ext cx="5353166" cy="245421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FS_FSEV</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685800" lvl="1" indent="-285750" defTabSz="1219170">
              <a:spcBef>
                <a:spcPts val="0"/>
              </a:spcBef>
              <a:spcAft>
                <a:spcPts val="0"/>
              </a:spcAft>
              <a:defRPr/>
            </a:pPr>
            <a:r>
              <a:rPr lang="en-US" altLang="de-DE" sz="1200" kern="0" dirty="0">
                <a:solidFill>
                  <a:prstClr val="black"/>
                </a:solidFill>
              </a:rPr>
              <a:t>All the 4 contributions were noted. The following aspects were discussed: Failure prediction enhancement, performance error analysis, root cause analysis and fault recovery related enhancement.</a:t>
            </a:r>
            <a:endParaRPr lang="en-US" altLang="zh-CN" sz="105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685800" lvl="1" indent="-285750" defTabSz="1219170">
              <a:spcBef>
                <a:spcPts val="0"/>
              </a:spcBef>
              <a:spcAft>
                <a:spcPts val="0"/>
              </a:spcAft>
              <a:defRPr/>
            </a:pPr>
            <a:r>
              <a:rPr lang="en-US" altLang="zh-CN" sz="1200" kern="0" dirty="0">
                <a:solidFill>
                  <a:prstClr val="black"/>
                </a:solidFill>
              </a:rPr>
              <a:t>None</a:t>
            </a:r>
          </a:p>
          <a:p>
            <a:pPr marL="455073" indent="-455073" defTabSz="1219170">
              <a:spcBef>
                <a:spcPts val="0"/>
              </a:spcBef>
              <a:spcAft>
                <a:spcPts val="0"/>
              </a:spcAft>
              <a:defRPr/>
            </a:pPr>
            <a:r>
              <a:rPr lang="de-DE" altLang="zh-CN" sz="1400" kern="0" dirty="0">
                <a:solidFill>
                  <a:prstClr val="black"/>
                </a:solidFill>
              </a:rPr>
              <a:t>Next steps:</a:t>
            </a:r>
          </a:p>
          <a:p>
            <a:pPr marL="685800" lvl="1" indent="-285750" defTabSz="1219170">
              <a:spcBef>
                <a:spcPts val="0"/>
              </a:spcBef>
              <a:spcAft>
                <a:spcPts val="0"/>
              </a:spcAft>
              <a:defRPr/>
            </a:pPr>
            <a:r>
              <a:rPr lang="en-US" altLang="zh-CN" sz="1200" kern="0" dirty="0">
                <a:solidFill>
                  <a:prstClr val="black"/>
                </a:solidFill>
              </a:rPr>
              <a:t>Use cases and requirements of fault related analysis and predictions may be submitted.</a:t>
            </a:r>
          </a:p>
          <a:p>
            <a:pPr marL="685800" lvl="1" indent="-285750" defTabSz="1219170">
              <a:spcBef>
                <a:spcPts val="0"/>
              </a:spcBef>
              <a:spcAft>
                <a:spcPts val="0"/>
              </a:spcAft>
              <a:defRPr/>
            </a:pPr>
            <a:r>
              <a:rPr lang="en-US" altLang="zh-CN" sz="1200" kern="0" dirty="0">
                <a:solidFill>
                  <a:prstClr val="black"/>
                </a:solidFill>
              </a:rPr>
              <a:t>DP on potential new topics and way forward on FS_FSEV study.</a:t>
            </a:r>
          </a:p>
        </p:txBody>
      </p:sp>
    </p:spTree>
    <p:extLst>
      <p:ext uri="{BB962C8B-B14F-4D97-AF65-F5344CB8AC3E}">
        <p14:creationId xmlns:p14="http://schemas.microsoft.com/office/powerpoint/2010/main" val="1664562114"/>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a:xfrm>
            <a:off x="652463" y="0"/>
            <a:ext cx="9102725" cy="711200"/>
          </a:xfrm>
        </p:spPr>
        <p:txBody>
          <a:bodyPr/>
          <a:lstStyle/>
          <a:p>
            <a:r>
              <a:rPr lang="en-GB" altLang="en-US" sz="2400" dirty="0"/>
              <a:t>Summary</a:t>
            </a:r>
            <a:br>
              <a:rPr lang="en-GB" altLang="en-US" sz="2400" dirty="0"/>
            </a:br>
            <a:r>
              <a:rPr lang="en-US" altLang="en-US" sz="2400" dirty="0"/>
              <a:t>Rel-18 SI - Management Architecture and Mechanisms</a:t>
            </a:r>
          </a:p>
        </p:txBody>
      </p:sp>
      <p:graphicFrame>
        <p:nvGraphicFramePr>
          <p:cNvPr id="8" name="Table 5">
            <a:extLst>
              <a:ext uri="{FF2B5EF4-FFF2-40B4-BE49-F238E27FC236}">
                <a16:creationId xmlns:a16="http://schemas.microsoft.com/office/drawing/2014/main" id="{D8F42FF3-0490-47F9-A60A-62E42DC88CAC}"/>
              </a:ext>
            </a:extLst>
          </p:cNvPr>
          <p:cNvGraphicFramePr>
            <a:graphicFrameLocks noGrp="1"/>
          </p:cNvGraphicFramePr>
          <p:nvPr>
            <p:extLst>
              <p:ext uri="{D42A27DB-BD31-4B8C-83A1-F6EECF244321}">
                <p14:modId xmlns:p14="http://schemas.microsoft.com/office/powerpoint/2010/main" val="1381395705"/>
              </p:ext>
            </p:extLst>
          </p:nvPr>
        </p:nvGraphicFramePr>
        <p:xfrm>
          <a:off x="162798" y="698502"/>
          <a:ext cx="9209801" cy="5309906"/>
        </p:xfrm>
        <a:graphic>
          <a:graphicData uri="http://schemas.openxmlformats.org/drawingml/2006/table">
            <a:tbl>
              <a:tblPr firstRow="1" firstCol="1" bandRow="1">
                <a:tableStyleId>{F5AB1C69-6EDB-4FF4-983F-18BD219EF322}</a:tableStyleId>
              </a:tblPr>
              <a:tblGrid>
                <a:gridCol w="633238">
                  <a:extLst>
                    <a:ext uri="{9D8B030D-6E8A-4147-A177-3AD203B41FA5}">
                      <a16:colId xmlns:a16="http://schemas.microsoft.com/office/drawing/2014/main" val="20000"/>
                    </a:ext>
                  </a:extLst>
                </a:gridCol>
                <a:gridCol w="3256651">
                  <a:extLst>
                    <a:ext uri="{9D8B030D-6E8A-4147-A177-3AD203B41FA5}">
                      <a16:colId xmlns:a16="http://schemas.microsoft.com/office/drawing/2014/main" val="20001"/>
                    </a:ext>
                  </a:extLst>
                </a:gridCol>
                <a:gridCol w="842218">
                  <a:extLst>
                    <a:ext uri="{9D8B030D-6E8A-4147-A177-3AD203B41FA5}">
                      <a16:colId xmlns:a16="http://schemas.microsoft.com/office/drawing/2014/main" val="20002"/>
                    </a:ext>
                  </a:extLst>
                </a:gridCol>
                <a:gridCol w="982355">
                  <a:extLst>
                    <a:ext uri="{9D8B030D-6E8A-4147-A177-3AD203B41FA5}">
                      <a16:colId xmlns:a16="http://schemas.microsoft.com/office/drawing/2014/main" val="20005"/>
                    </a:ext>
                  </a:extLst>
                </a:gridCol>
                <a:gridCol w="496754">
                  <a:extLst>
                    <a:ext uri="{9D8B030D-6E8A-4147-A177-3AD203B41FA5}">
                      <a16:colId xmlns:a16="http://schemas.microsoft.com/office/drawing/2014/main" val="20006"/>
                    </a:ext>
                  </a:extLst>
                </a:gridCol>
                <a:gridCol w="742253">
                  <a:extLst>
                    <a:ext uri="{9D8B030D-6E8A-4147-A177-3AD203B41FA5}">
                      <a16:colId xmlns:a16="http://schemas.microsoft.com/office/drawing/2014/main" val="440287312"/>
                    </a:ext>
                  </a:extLst>
                </a:gridCol>
                <a:gridCol w="775100">
                  <a:extLst>
                    <a:ext uri="{9D8B030D-6E8A-4147-A177-3AD203B41FA5}">
                      <a16:colId xmlns:a16="http://schemas.microsoft.com/office/drawing/2014/main" val="20007"/>
                    </a:ext>
                  </a:extLst>
                </a:gridCol>
                <a:gridCol w="1481232">
                  <a:extLst>
                    <a:ext uri="{9D8B030D-6E8A-4147-A177-3AD203B41FA5}">
                      <a16:colId xmlns:a16="http://schemas.microsoft.com/office/drawing/2014/main" val="20008"/>
                    </a:ext>
                  </a:extLst>
                </a:gridCol>
              </a:tblGrid>
              <a:tr h="132495">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000" b="1" kern="1200" dirty="0">
                          <a:solidFill>
                            <a:schemeClr val="lt1"/>
                          </a:solidFill>
                          <a:latin typeface="+mn-lt"/>
                          <a:ea typeface="+mn-ea"/>
                          <a:cs typeface="+mn-cs"/>
                        </a:rPr>
                        <a:t>WID</a:t>
                      </a:r>
                      <a:endParaRPr lang="en-GB" sz="10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563024">
                <a:tc>
                  <a:txBody>
                    <a:bodyPr/>
                    <a:lstStyle/>
                    <a:p>
                      <a:pPr algn="ctr" fontAlgn="t"/>
                      <a:r>
                        <a:rPr lang="en-US" sz="1000" b="0" i="0" u="none" strike="noStrike" dirty="0">
                          <a:solidFill>
                            <a:srgbClr val="000000"/>
                          </a:solidFill>
                          <a:effectLst/>
                          <a:latin typeface="+mn-lt"/>
                        </a:rPr>
                        <a:t>910031</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rgbClr val="B2B2B2"/>
                    </a:solidFill>
                  </a:tcPr>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nchor="ctr">
                    <a:solidFill>
                      <a:srgbClr val="B2B2B2"/>
                    </a:solidFill>
                  </a:tcPr>
                </a:tc>
                <a:tc>
                  <a:txBody>
                    <a:bodyPr/>
                    <a:lstStyle/>
                    <a:p>
                      <a:pPr marL="0" algn="ctr" defTabSz="1219170"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1"/>
                  </a:ext>
                </a:extLst>
              </a:tr>
              <a:tr h="579221">
                <a:tc>
                  <a:txBody>
                    <a:bodyPr/>
                    <a:lstStyle/>
                    <a:p>
                      <a:pPr algn="ctr" fontAlgn="t"/>
                      <a:r>
                        <a:rPr lang="en-US" sz="1000" b="0" i="0" u="none" strike="noStrike" dirty="0">
                          <a:solidFill>
                            <a:srgbClr val="000000"/>
                          </a:solidFill>
                          <a:effectLst/>
                          <a:latin typeface="+mn-lt"/>
                        </a:rPr>
                        <a:t>950027</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rgbClr val="B2B2B2"/>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marL="0" indent="0" algn="ctr" defTabSz="914296"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rgbClr val="B2B2B2"/>
                    </a:solidFill>
                  </a:tcPr>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r h="773591">
                <a:tc>
                  <a:txBody>
                    <a:bodyPr/>
                    <a:lstStyle/>
                    <a:p>
                      <a:pPr algn="ctr" fontAlgn="t"/>
                      <a:r>
                        <a:rPr lang="en-US" sz="1000" b="0" i="0" u="none" strike="noStrike" dirty="0">
                          <a:solidFill>
                            <a:srgbClr val="000000"/>
                          </a:solidFill>
                          <a:effectLst/>
                          <a:latin typeface="+mn-lt"/>
                        </a:rPr>
                        <a:t>950028</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80%</a:t>
                      </a:r>
                    </a:p>
                  </a:txBody>
                  <a:tcPr marL="6350" marR="6350" marT="6350" marB="0" anchor="ctr">
                    <a:solidFill>
                      <a:srgbClr val="B2B2B2"/>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3"/>
                  </a:ext>
                </a:extLst>
              </a:tr>
              <a:tr h="384852">
                <a:tc>
                  <a:txBody>
                    <a:bodyPr/>
                    <a:lstStyle/>
                    <a:p>
                      <a:pPr algn="ctr" fontAlgn="t"/>
                      <a:r>
                        <a:rPr lang="en-US" sz="1000" b="0" i="0" u="none" strike="noStrike" dirty="0">
                          <a:solidFill>
                            <a:srgbClr val="000000"/>
                          </a:solidFill>
                          <a:effectLst/>
                          <a:latin typeface="+mn-lt"/>
                        </a:rPr>
                        <a:t>950030</a:t>
                      </a:r>
                    </a:p>
                  </a:txBody>
                  <a:tcPr marL="6350" marR="6350" marT="6350" marB="0">
                    <a:solidFill>
                      <a:srgbClr val="B2B2B2"/>
                    </a:solidFill>
                  </a:tcPr>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solidFill>
                      <a:srgbClr val="B2B2B2"/>
                    </a:solidFill>
                  </a:tcPr>
                </a:tc>
                <a:tc>
                  <a:txBody>
                    <a:bodyPr/>
                    <a:lstStyle/>
                    <a:p>
                      <a:pPr algn="l" fontAlgn="t"/>
                      <a:r>
                        <a:rPr lang="en-US" sz="1000" b="0" i="0" u="none" strike="noStrike" dirty="0">
                          <a:solidFill>
                            <a:schemeClr val="tx1"/>
                          </a:solidFill>
                          <a:effectLst/>
                          <a:latin typeface="+mn-lt"/>
                        </a:rPr>
                        <a:t>FS_5GLAN_Mgt</a:t>
                      </a:r>
                    </a:p>
                  </a:txBody>
                  <a:tcPr marL="6350" marR="6350" marT="6350" marB="0">
                    <a:solidFill>
                      <a:srgbClr val="B2B2B2"/>
                    </a:solidFill>
                  </a:tcPr>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solidFill>
                      <a:srgbClr val="B2B2B2"/>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6350" marR="6350" marT="6350" marB="0">
                    <a:solidFill>
                      <a:srgbClr val="B2B2B2"/>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solidFill>
                      <a:srgbClr val="B2B2B2"/>
                    </a:solidFill>
                  </a:tcPr>
                </a:tc>
                <a:tc>
                  <a:txBody>
                    <a:bodyPr/>
                    <a:lstStyle/>
                    <a:p>
                      <a:pPr algn="ctr">
                        <a:lnSpc>
                          <a:spcPct val="107000"/>
                        </a:lnSpc>
                        <a:spcAft>
                          <a:spcPts val="800"/>
                        </a:spcAft>
                      </a:pPr>
                      <a:endParaRPr lang="en-GB" sz="1000" dirty="0">
                        <a:solidFill>
                          <a:srgbClr val="0000FF"/>
                        </a:solidFill>
                        <a:highlight>
                          <a:srgbClr val="00FF00"/>
                        </a:highlight>
                        <a:latin typeface="+mn-lt"/>
                      </a:endParaRPr>
                    </a:p>
                  </a:txBody>
                  <a:tcPr marL="36002" marR="36002" marT="0" marB="0">
                    <a:solidFill>
                      <a:srgbClr val="B2B2B2"/>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rgbClr val="B2B2B2"/>
                    </a:solidFill>
                  </a:tcPr>
                </a:tc>
                <a:extLst>
                  <a:ext uri="{0D108BD9-81ED-4DB2-BD59-A6C34878D82A}">
                    <a16:rowId xmlns:a16="http://schemas.microsoft.com/office/drawing/2014/main" val="10004"/>
                  </a:ext>
                </a:extLst>
              </a:tr>
              <a:tr h="773591">
                <a:tc>
                  <a:txBody>
                    <a:bodyPr/>
                    <a:lstStyle/>
                    <a:p>
                      <a:pPr algn="ctr" fontAlgn="t"/>
                      <a:r>
                        <a:rPr lang="en-US" sz="1000" b="0" i="0" u="none" strike="noStrike" dirty="0">
                          <a:solidFill>
                            <a:srgbClr val="000000"/>
                          </a:solidFill>
                          <a:effectLst/>
                          <a:latin typeface="+mn-lt"/>
                        </a:rPr>
                        <a:t>950032</a:t>
                      </a:r>
                    </a:p>
                  </a:txBody>
                  <a:tcPr marL="6350" marR="6350" marT="6350" marB="0">
                    <a:solidFill>
                      <a:srgbClr val="B2B2B2"/>
                    </a:solidFill>
                  </a:tcPr>
                </a:tc>
                <a:tc>
                  <a:txBody>
                    <a:bodyPr/>
                    <a:lstStyle/>
                    <a:p>
                      <a:pPr algn="l" fontAlgn="t"/>
                      <a:r>
                        <a:rPr lang="en-US" sz="1000" b="0" i="0" u="none" strike="noStrike" dirty="0">
                          <a:solidFill>
                            <a:schemeClr val="tx1"/>
                          </a:solidFill>
                          <a:effectLst/>
                          <a:latin typeface="+mn-lt"/>
                        </a:rPr>
                        <a:t>Study on Management of Cloud Native Virtualized Network Functions </a:t>
                      </a:r>
                    </a:p>
                  </a:txBody>
                  <a:tcPr marL="6350" marR="6350" marT="6350" marB="0">
                    <a:solidFill>
                      <a:srgbClr val="B2B2B2"/>
                    </a:solidFill>
                  </a:tcPr>
                </a:tc>
                <a:tc>
                  <a:txBody>
                    <a:bodyPr/>
                    <a:lstStyle/>
                    <a:p>
                      <a:pPr algn="l" fontAlgn="t"/>
                      <a:r>
                        <a:rPr lang="en-US" sz="1000" b="0" i="0" u="none" strike="noStrike" dirty="0">
                          <a:solidFill>
                            <a:srgbClr val="000000"/>
                          </a:solidFill>
                          <a:effectLst/>
                          <a:latin typeface="+mn-lt"/>
                        </a:rPr>
                        <a:t>FS_MCVNF</a:t>
                      </a:r>
                    </a:p>
                  </a:txBody>
                  <a:tcPr marL="6350" marR="6350" marT="6350" marB="0">
                    <a:solidFill>
                      <a:srgbClr val="B2B2B2"/>
                    </a:solidFill>
                  </a:tcPr>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a:t>
                      </a:r>
                    </a:p>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-&gt;</a:t>
                      </a:r>
                      <a:r>
                        <a:rPr lang="en-US" altLang="zh-CN" sz="1000" b="1" kern="1200" dirty="0">
                          <a:solidFill>
                            <a:srgbClr val="0000FF"/>
                          </a:solidFill>
                          <a:effectLst/>
                          <a:latin typeface="+mn-lt"/>
                          <a:ea typeface="+mn-ea"/>
                          <a:cs typeface="Arial" panose="020B0604020202020204" pitchFamily="34" charset="0"/>
                        </a:rPr>
                        <a:t>SA#100(Jun 2023)</a:t>
                      </a:r>
                      <a:endParaRPr lang="zh-CN" altLang="en-US" sz="1000" b="1" kern="1200" dirty="0">
                        <a:solidFill>
                          <a:srgbClr val="0000FF"/>
                        </a:solidFill>
                        <a:effectLst/>
                        <a:latin typeface="+mn-lt"/>
                        <a:ea typeface="+mn-ea"/>
                        <a:cs typeface="Arial" panose="020B0604020202020204" pitchFamily="34" charset="0"/>
                      </a:endParaRPr>
                    </a:p>
                  </a:txBody>
                  <a:tcPr marL="9525" marR="9525" marT="9525" marB="9525">
                    <a:solidFill>
                      <a:srgbClr val="B2B2B2"/>
                    </a:solidFill>
                  </a:tcPr>
                </a:tc>
                <a:tc>
                  <a:txBody>
                    <a:bodyPr/>
                    <a:lstStyle/>
                    <a:p>
                      <a:pPr algn="ctr">
                        <a:lnSpc>
                          <a:spcPct val="107000"/>
                        </a:lnSpc>
                        <a:spcAft>
                          <a:spcPts val="800"/>
                        </a:spcAft>
                      </a:pPr>
                      <a:r>
                        <a:rPr lang="en-GB" sz="1000" b="0" i="0" u="none" strike="noStrike" kern="1200" dirty="0">
                          <a:solidFill>
                            <a:srgbClr val="000000"/>
                          </a:solidFill>
                          <a:effectLst/>
                          <a:latin typeface="+mn-lt"/>
                          <a:ea typeface="+mn-ea"/>
                          <a:cs typeface="+mn-cs"/>
                        </a:rPr>
                        <a:t>95%</a:t>
                      </a:r>
                    </a:p>
                  </a:txBody>
                  <a:tcPr marL="6350" marR="6350" marT="6350" marB="0">
                    <a:solidFill>
                      <a:srgbClr val="B2B2B2"/>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SP-220150</a:t>
                      </a:r>
                      <a:endParaRPr lang="zh-CN" altLang="zh-CN" sz="1000" b="0" i="0" u="none" strike="noStrike" kern="1200" dirty="0">
                        <a:solidFill>
                          <a:srgbClr val="000000"/>
                        </a:solidFill>
                        <a:effectLst/>
                        <a:latin typeface="+mn-lt"/>
                        <a:ea typeface="+mn-ea"/>
                        <a:cs typeface="+mn-cs"/>
                      </a:endParaRPr>
                    </a:p>
                  </a:txBody>
                  <a:tcPr marL="9525" marR="9525" marT="9525" marB="9525">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dirty="0">
                          <a:solidFill>
                            <a:srgbClr val="0000FF"/>
                          </a:solidFill>
                          <a:highlight>
                            <a:srgbClr val="00FF00"/>
                          </a:highlight>
                          <a:latin typeface="+mn-lt"/>
                        </a:rPr>
                        <a:t>100%</a:t>
                      </a:r>
                    </a:p>
                    <a:p>
                      <a:pPr algn="ctr">
                        <a:lnSpc>
                          <a:spcPct val="107000"/>
                        </a:lnSpc>
                        <a:spcAft>
                          <a:spcPts val="800"/>
                        </a:spcAft>
                      </a:pPr>
                      <a:endParaRPr lang="en-GB" sz="1000" dirty="0">
                        <a:solidFill>
                          <a:srgbClr val="0000FF"/>
                        </a:solidFill>
                        <a:highlight>
                          <a:srgbClr val="00FF00"/>
                        </a:highlight>
                        <a:latin typeface="+mn-lt"/>
                      </a:endParaRPr>
                    </a:p>
                  </a:txBody>
                  <a:tcPr marL="36002" marR="36002" marT="0" marB="0">
                    <a:solidFill>
                      <a:srgbClr val="B2B2B2"/>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rgbClr val="B2B2B2"/>
                    </a:solidFill>
                  </a:tcPr>
                </a:tc>
                <a:extLst>
                  <a:ext uri="{0D108BD9-81ED-4DB2-BD59-A6C34878D82A}">
                    <a16:rowId xmlns:a16="http://schemas.microsoft.com/office/drawing/2014/main" val="10005"/>
                  </a:ext>
                </a:extLst>
              </a:tr>
              <a:tr h="534516">
                <a:tc>
                  <a:txBody>
                    <a:bodyPr/>
                    <a:lstStyle/>
                    <a:p>
                      <a:pPr algn="ctr" fontAlgn="t"/>
                      <a:r>
                        <a:rPr lang="en-US" sz="1000" b="0" i="0" u="none" strike="noStrike" dirty="0">
                          <a:solidFill>
                            <a:srgbClr val="000000"/>
                          </a:solidFill>
                          <a:effectLst/>
                          <a:latin typeface="+mn-lt"/>
                        </a:rPr>
                        <a:t>950033</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Management Aspects of 5G MOCN Network Sharing Phase2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FS_MANS_ph2</a:t>
                      </a: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94%</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SP-220151</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nchor="ctr">
                    <a:solidFill>
                      <a:srgbClr val="B2B2B2"/>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rgbClr val="B2B2B2"/>
                    </a:solidFill>
                  </a:tcPr>
                </a:tc>
                <a:extLst>
                  <a:ext uri="{0D108BD9-81ED-4DB2-BD59-A6C34878D82A}">
                    <a16:rowId xmlns:a16="http://schemas.microsoft.com/office/drawing/2014/main" val="10006"/>
                  </a:ext>
                </a:extLst>
              </a:tr>
              <a:tr h="534516">
                <a:tc>
                  <a:txBody>
                    <a:bodyPr/>
                    <a:lstStyle/>
                    <a:p>
                      <a:pPr algn="ctr" fontAlgn="t"/>
                      <a:r>
                        <a:rPr lang="en-US" sz="1000" b="0" i="0" u="none" strike="noStrike" dirty="0">
                          <a:solidFill>
                            <a:srgbClr val="000000"/>
                          </a:solidFill>
                          <a:effectLst/>
                          <a:latin typeface="+mn-lt"/>
                        </a:rPr>
                        <a:t>950034</a:t>
                      </a:r>
                    </a:p>
                  </a:txBody>
                  <a:tcPr marL="6350" marR="6350" marT="6350" marB="0" anchor="ctr"/>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nchor="ctr"/>
                </a:tc>
                <a:tc>
                  <a:txBody>
                    <a:bodyPr/>
                    <a:lstStyle/>
                    <a:p>
                      <a:pPr algn="l" fontAlgn="t"/>
                      <a:r>
                        <a:rPr lang="en-US" sz="1000" b="0" i="0" u="none" strike="noStrike" dirty="0">
                          <a:solidFill>
                            <a:schemeClr val="tx1"/>
                          </a:solidFill>
                          <a:effectLst/>
                          <a:latin typeface="+mn-lt"/>
                        </a:rPr>
                        <a:t>FS_5GMDT_Ph2</a:t>
                      </a:r>
                    </a:p>
                  </a:txBody>
                  <a:tcPr marL="6350" marR="6350" marT="635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marL="0" algn="ctr" defTabSz="1219170" rtl="0" eaLnBrk="1" fontAlgn="t" latinLnBrk="0" hangingPunct="1"/>
                      <a:r>
                        <a:rPr lang="en-US" sz="1000" b="0" i="0" u="none" strike="noStrike" kern="1200" dirty="0">
                          <a:solidFill>
                            <a:srgbClr val="000000"/>
                          </a:solidFill>
                          <a:effectLst/>
                          <a:latin typeface="+mn-lt"/>
                          <a:ea typeface="+mn-ea"/>
                          <a:cs typeface="+mn-cs"/>
                        </a:rPr>
                        <a:t>70%</a:t>
                      </a:r>
                    </a:p>
                  </a:txBody>
                  <a:tcPr marL="6350" marR="6350" marT="6350" marB="0" anchor="ct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dirty="0">
                          <a:solidFill>
                            <a:srgbClr val="0000FF"/>
                          </a:solidFill>
                          <a:highlight>
                            <a:srgbClr val="00FF00"/>
                          </a:highlight>
                          <a:latin typeface="+mn-lt"/>
                        </a:rPr>
                        <a:t>100%</a:t>
                      </a:r>
                    </a:p>
                  </a:txBody>
                  <a:tcPr marL="36002" marR="36002" marT="0" marB="0" anchor="ctr"/>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0007"/>
                  </a:ext>
                </a:extLst>
              </a:tr>
              <a:tr h="534516">
                <a:tc>
                  <a:txBody>
                    <a:bodyPr/>
                    <a:lstStyle/>
                    <a:p>
                      <a:pPr algn="ctr" fontAlgn="t"/>
                      <a:r>
                        <a:rPr lang="en-US" sz="1000" b="0" i="0" u="none" strike="noStrike" dirty="0">
                          <a:solidFill>
                            <a:srgbClr val="000000"/>
                          </a:solidFill>
                          <a:effectLst/>
                          <a:latin typeface="+mn-lt"/>
                        </a:rPr>
                        <a:t>960026</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Management Aspects of IoT NTN Enhancements </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err="1">
                          <a:solidFill>
                            <a:schemeClr val="tx1"/>
                          </a:solidFill>
                          <a:effectLst/>
                          <a:latin typeface="+mn-lt"/>
                          <a:ea typeface="+mn-ea"/>
                          <a:cs typeface="+mn-cs"/>
                        </a:rPr>
                        <a:t>FS_IoT_NTN</a:t>
                      </a:r>
                      <a:endParaRPr lang="en-US" sz="1000" b="0" i="0" u="none" strike="noStrike" kern="1200" dirty="0">
                        <a:solidFill>
                          <a:schemeClr val="tx1"/>
                        </a:solidFill>
                        <a:effectLst/>
                        <a:latin typeface="+mn-lt"/>
                        <a:ea typeface="+mn-ea"/>
                        <a:cs typeface="+mn-cs"/>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99%</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SP-220490</a:t>
                      </a: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8"/>
                  </a:ext>
                </a:extLst>
              </a:tr>
              <a:tr h="296888">
                <a:tc>
                  <a:txBody>
                    <a:bodyPr/>
                    <a:lstStyle/>
                    <a:p>
                      <a:pPr algn="ctr" fontAlgn="t"/>
                      <a:r>
                        <a:rPr lang="en-US" sz="1000" b="0" i="0" u="none" strike="noStrike" dirty="0">
                          <a:solidFill>
                            <a:srgbClr val="000000"/>
                          </a:solidFill>
                          <a:effectLst/>
                          <a:latin typeface="+mn-lt"/>
                        </a:rPr>
                        <a:t>970029</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 </a:t>
                      </a:r>
                      <a:r>
                        <a:rPr lang="en-US" altLang="zh-CN" sz="1000" b="1" kern="1200" dirty="0">
                          <a:solidFill>
                            <a:srgbClr val="0000FF"/>
                          </a:solidFill>
                          <a:effectLst/>
                          <a:latin typeface="+mn-lt"/>
                          <a:ea typeface="+mn-ea"/>
                          <a:cs typeface="Arial" panose="020B0604020202020204" pitchFamily="34" charset="0"/>
                        </a:rPr>
                        <a:t>-&gt; SA#103 (Mar 2024)</a:t>
                      </a:r>
                      <a:endParaRPr lang="en-US" altLang="zh-CN" sz="10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algn="ctr" fontAlgn="t"/>
                      <a:r>
                        <a:rPr lang="en-US" sz="1000" b="0" i="0" u="none" strike="noStrike" dirty="0">
                          <a:solidFill>
                            <a:srgbClr val="000000"/>
                          </a:solidFill>
                          <a:effectLst/>
                          <a:latin typeface="+mn-lt"/>
                        </a:rPr>
                        <a:t>15%</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b="0" i="0" u="none" strike="noStrike" kern="1200" dirty="0">
                          <a:solidFill>
                            <a:srgbClr val="0000FF"/>
                          </a:solidFill>
                          <a:effectLst/>
                          <a:latin typeface="+mn-lt"/>
                          <a:ea typeface="+mn-ea"/>
                          <a:cs typeface="+mn-cs"/>
                        </a:rPr>
                        <a:t>25%</a:t>
                      </a:r>
                    </a:p>
                  </a:txBody>
                  <a:tcPr marL="36002" marR="36002" marT="0" marB="0" anchor="ct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1920802795"/>
                  </a:ext>
                </a:extLst>
              </a:tr>
            </a:tbl>
          </a:graphicData>
        </a:graphic>
      </p:graphicFrame>
      <p:sp>
        <p:nvSpPr>
          <p:cNvPr id="4" name="TextBox 1">
            <a:extLst>
              <a:ext uri="{FF2B5EF4-FFF2-40B4-BE49-F238E27FC236}">
                <a16:creationId xmlns:a16="http://schemas.microsoft.com/office/drawing/2014/main" id="{BBE1C7FC-C35F-4066-873D-788364516E8F}"/>
              </a:ext>
            </a:extLst>
          </p:cNvPr>
          <p:cNvSpPr txBox="1">
            <a:spLocks noChangeArrowheads="1"/>
          </p:cNvSpPr>
          <p:nvPr/>
        </p:nvSpPr>
        <p:spPr bwMode="auto">
          <a:xfrm>
            <a:off x="5052544" y="6596390"/>
            <a:ext cx="5622713" cy="261610"/>
          </a:xfrm>
          <a:prstGeom prst="rect">
            <a:avLst/>
          </a:prstGeom>
          <a:solidFill>
            <a:schemeClr val="bg1"/>
          </a:solidFill>
          <a:ln>
            <a:noFill/>
          </a:ln>
        </p:spPr>
        <p:txBody>
          <a:bodyPr wrap="square">
            <a:spAutoFit/>
          </a:bodyPr>
          <a:lstStyle/>
          <a:p>
            <a:pPr defTabSz="1219170"/>
            <a:r>
              <a:rPr lang="en-GB" altLang="en-US" sz="1100" dirty="0">
                <a:solidFill>
                  <a:prstClr val="black"/>
                </a:solidFill>
                <a:ea typeface="MS PGothic" panose="020B0600070205080204" pitchFamily="34" charset="-128"/>
                <a:cs typeface="+mn-cs"/>
              </a:rPr>
              <a:t>For more information, see the full Work Plan at: </a:t>
            </a:r>
            <a:r>
              <a:rPr lang="en-GB" altLang="en-US" sz="1100" dirty="0">
                <a:solidFill>
                  <a:prstClr val="black"/>
                </a:solidFill>
                <a:ea typeface="MS PGothic" panose="020B0600070205080204" pitchFamily="34" charset="-128"/>
                <a:cs typeface="+mn-cs"/>
                <a:hlinkClick r:id="rId2"/>
              </a:rPr>
              <a:t>ftp://ftp.3gpp.org/information/WorkPlan</a:t>
            </a:r>
            <a:endParaRPr lang="en-GB" altLang="en-US" sz="1100" dirty="0">
              <a:solidFill>
                <a:prstClr val="black"/>
              </a:solidFill>
              <a:ea typeface="MS PGothic" panose="020B0600070205080204" pitchFamily="34" charset="-128"/>
              <a:cs typeface="+mn-cs"/>
            </a:endParaRPr>
          </a:p>
        </p:txBody>
      </p:sp>
    </p:spTree>
    <p:extLst>
      <p:ext uri="{BB962C8B-B14F-4D97-AF65-F5344CB8AC3E}">
        <p14:creationId xmlns:p14="http://schemas.microsoft.com/office/powerpoint/2010/main" val="280648500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402363560"/>
              </p:ext>
            </p:extLst>
          </p:nvPr>
        </p:nvGraphicFramePr>
        <p:xfrm>
          <a:off x="243023" y="945840"/>
          <a:ext cx="9405242" cy="1770466"/>
        </p:xfrm>
        <a:graphic>
          <a:graphicData uri="http://schemas.openxmlformats.org/drawingml/2006/table">
            <a:tbl>
              <a:tblPr firstRow="1" firstCol="1" bandRow="1">
                <a:tableStyleId>{F5AB1C69-6EDB-4FF4-983F-18BD219EF322}</a:tableStyleId>
              </a:tblPr>
              <a:tblGrid>
                <a:gridCol w="810366">
                  <a:extLst>
                    <a:ext uri="{9D8B030D-6E8A-4147-A177-3AD203B41FA5}">
                      <a16:colId xmlns:a16="http://schemas.microsoft.com/office/drawing/2014/main" val="20000"/>
                    </a:ext>
                  </a:extLst>
                </a:gridCol>
                <a:gridCol w="3145121">
                  <a:extLst>
                    <a:ext uri="{9D8B030D-6E8A-4147-A177-3AD203B41FA5}">
                      <a16:colId xmlns:a16="http://schemas.microsoft.com/office/drawing/2014/main" val="20001"/>
                    </a:ext>
                  </a:extLst>
                </a:gridCol>
                <a:gridCol w="856420">
                  <a:extLst>
                    <a:ext uri="{9D8B030D-6E8A-4147-A177-3AD203B41FA5}">
                      <a16:colId xmlns:a16="http://schemas.microsoft.com/office/drawing/2014/main" val="20002"/>
                    </a:ext>
                  </a:extLst>
                </a:gridCol>
                <a:gridCol w="998921">
                  <a:extLst>
                    <a:ext uri="{9D8B030D-6E8A-4147-A177-3AD203B41FA5}">
                      <a16:colId xmlns:a16="http://schemas.microsoft.com/office/drawing/2014/main" val="20005"/>
                    </a:ext>
                  </a:extLst>
                </a:gridCol>
                <a:gridCol w="652701">
                  <a:extLst>
                    <a:ext uri="{9D8B030D-6E8A-4147-A177-3AD203B41FA5}">
                      <a16:colId xmlns:a16="http://schemas.microsoft.com/office/drawing/2014/main" val="20006"/>
                    </a:ext>
                  </a:extLst>
                </a:gridCol>
                <a:gridCol w="794901">
                  <a:extLst>
                    <a:ext uri="{9D8B030D-6E8A-4147-A177-3AD203B41FA5}">
                      <a16:colId xmlns:a16="http://schemas.microsoft.com/office/drawing/2014/main" val="2011877165"/>
                    </a:ext>
                  </a:extLst>
                </a:gridCol>
                <a:gridCol w="794901">
                  <a:extLst>
                    <a:ext uri="{9D8B030D-6E8A-4147-A177-3AD203B41FA5}">
                      <a16:colId xmlns:a16="http://schemas.microsoft.com/office/drawing/2014/main" val="20007"/>
                    </a:ext>
                  </a:extLst>
                </a:gridCol>
                <a:gridCol w="1351911">
                  <a:extLst>
                    <a:ext uri="{9D8B030D-6E8A-4147-A177-3AD203B41FA5}">
                      <a16:colId xmlns:a16="http://schemas.microsoft.com/office/drawing/2014/main" val="20008"/>
                    </a:ext>
                  </a:extLst>
                </a:gridCol>
              </a:tblGrid>
              <a:tr h="548299">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85935">
                <a:tc>
                  <a:txBody>
                    <a:bodyPr/>
                    <a:lstStyle/>
                    <a:p>
                      <a:pPr algn="ctr" fontAlgn="t"/>
                      <a:r>
                        <a:rPr lang="en-US" sz="1000" b="0" i="0" u="none" strike="noStrike" dirty="0">
                          <a:solidFill>
                            <a:srgbClr val="000000"/>
                          </a:solidFill>
                          <a:effectLst/>
                          <a:latin typeface="+mn-lt"/>
                        </a:rPr>
                        <a:t>910031</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Enhancement of service-based management architecture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FS_eSBMA</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rgbClr val="B2B2B2"/>
                    </a:solidFill>
                  </a:tcPr>
                </a:tc>
                <a:tc>
                  <a:txBody>
                    <a:bodyPr/>
                    <a:lstStyle/>
                    <a:p>
                      <a:pPr marL="0" indent="0" algn="ctr"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SP-211451</a:t>
                      </a:r>
                    </a:p>
                  </a:txBody>
                  <a:tcPr marL="9525" marR="9525" marT="9525" marB="9525" anchor="ctr">
                    <a:solidFill>
                      <a:srgbClr val="B2B2B2"/>
                    </a:solidFill>
                  </a:tcPr>
                </a:tc>
                <a:tc>
                  <a:txBody>
                    <a:bodyPr/>
                    <a:lstStyle/>
                    <a:p>
                      <a:pPr marL="0" algn="ctr" defTabSz="1219170"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1"/>
                  </a:ext>
                </a:extLst>
              </a:tr>
              <a:tr h="536232">
                <a:tc>
                  <a:txBody>
                    <a:bodyPr/>
                    <a:lstStyle/>
                    <a:p>
                      <a:pPr algn="ctr" fontAlgn="t"/>
                      <a:r>
                        <a:rPr lang="en-US" sz="1000" b="0" i="0" u="none" strike="noStrike" dirty="0">
                          <a:solidFill>
                            <a:srgbClr val="000000"/>
                          </a:solidFill>
                          <a:effectLst/>
                          <a:latin typeface="+mn-lt"/>
                        </a:rPr>
                        <a:t>950027</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Basic SBMA enabler enhancements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FS_eSBMAe</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85%</a:t>
                      </a:r>
                    </a:p>
                  </a:txBody>
                  <a:tcPr marL="6350" marR="6350" marT="6350" marB="0" anchor="ctr">
                    <a:solidFill>
                      <a:srgbClr val="B2B2B2"/>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SP-220145</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marL="0" indent="0" algn="ctr" defTabSz="914296" rtl="0" eaLnBrk="1" latinLnBrk="0" hangingPunct="1">
                        <a:lnSpc>
                          <a:spcPct val="107000"/>
                        </a:lnSpc>
                        <a:spcAft>
                          <a:spcPts val="800"/>
                        </a:spcAft>
                      </a:pPr>
                      <a:r>
                        <a:rPr lang="en-GB" sz="1000" kern="1200" dirty="0">
                          <a:solidFill>
                            <a:srgbClr val="0000FF"/>
                          </a:solidFill>
                          <a:highlight>
                            <a:srgbClr val="00FF00"/>
                          </a:highlight>
                          <a:latin typeface="+mn-lt"/>
                          <a:ea typeface="+mn-ea"/>
                          <a:cs typeface="+mn-cs"/>
                        </a:rPr>
                        <a:t>100%</a:t>
                      </a:r>
                    </a:p>
                  </a:txBody>
                  <a:tcPr marL="36002" marR="36002" marT="0" marB="0" anchor="ctr">
                    <a:solidFill>
                      <a:srgbClr val="B2B2B2"/>
                    </a:solidFill>
                  </a:tcPr>
                </a:tc>
                <a:tc>
                  <a:txBody>
                    <a:bodyPr/>
                    <a:lstStyle/>
                    <a:p>
                      <a:pPr marL="0" algn="l" defTabSz="914296" rtl="0" eaLnBrk="1" latinLnBrk="0" hangingPunct="1">
                        <a:lnSpc>
                          <a:spcPct val="107000"/>
                        </a:lnSpc>
                        <a:spcAft>
                          <a:spcPts val="800"/>
                        </a:spcAft>
                      </a:pPr>
                      <a:endParaRPr lang="en-GB" sz="1000" kern="1200" dirty="0">
                        <a:solidFill>
                          <a:srgbClr val="0000FF"/>
                        </a:solidFill>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bl>
          </a:graphicData>
        </a:graphic>
      </p:graphicFrame>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194694" y="2914658"/>
            <a:ext cx="5832059" cy="340994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 </a:t>
            </a:r>
            <a:r>
              <a:rPr lang="en-US" altLang="de-DE" sz="1400" kern="0" dirty="0">
                <a:solidFill>
                  <a:prstClr val="black"/>
                </a:solidFill>
              </a:rPr>
              <a:t>the following topics are agreed.</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S5‑234843 </a:t>
            </a:r>
            <a:r>
              <a:rPr lang="en-US" altLang="de-DE" sz="800" kern="0" dirty="0" err="1">
                <a:solidFill>
                  <a:prstClr val="black"/>
                </a:solidFill>
              </a:rPr>
              <a:t>pCR</a:t>
            </a:r>
            <a:r>
              <a:rPr lang="en-US" altLang="de-DE" sz="800" kern="0" dirty="0">
                <a:solidFill>
                  <a:prstClr val="black"/>
                </a:solidFill>
              </a:rPr>
              <a:t> TR 28.925 Add conclusion and recommendation for issue#9 Improvement on the management function description</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S5‑234509 </a:t>
            </a:r>
            <a:r>
              <a:rPr lang="en-US" altLang="de-DE" sz="800" kern="0" dirty="0" err="1">
                <a:solidFill>
                  <a:prstClr val="black"/>
                </a:solidFill>
              </a:rPr>
              <a:t>pCR</a:t>
            </a:r>
            <a:r>
              <a:rPr lang="en-US" altLang="de-DE" sz="800" kern="0" dirty="0">
                <a:solidFill>
                  <a:prstClr val="black"/>
                </a:solidFill>
              </a:rPr>
              <a:t> TR 28.925 Update solution and add conclusion and recommendation for issue#12 illustration of using </a:t>
            </a:r>
            <a:r>
              <a:rPr lang="en-US" altLang="de-DE" sz="800" kern="0" dirty="0" err="1">
                <a:solidFill>
                  <a:prstClr val="black"/>
                </a:solidFill>
              </a:rPr>
              <a:t>MnS</a:t>
            </a:r>
            <a:r>
              <a:rPr lang="en-US" altLang="de-DE" sz="800" kern="0" dirty="0">
                <a:solidFill>
                  <a:prstClr val="black"/>
                </a:solidFill>
              </a:rPr>
              <a:t> in management reference model in TS 32.101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S5‑234510 </a:t>
            </a:r>
            <a:r>
              <a:rPr lang="en-US" altLang="de-DE" sz="800" kern="0" dirty="0" err="1">
                <a:solidFill>
                  <a:prstClr val="black"/>
                </a:solidFill>
              </a:rPr>
              <a:t>pCR</a:t>
            </a:r>
            <a:r>
              <a:rPr lang="en-US" altLang="de-DE" sz="800" kern="0" dirty="0">
                <a:solidFill>
                  <a:prstClr val="black"/>
                </a:solidFill>
              </a:rPr>
              <a:t> TR 28.925 Update solution and add conclusion and recommendation for issue#13 Analysis on IRP specification needs to support SBMA</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S5‑234277 Conclusion for issue 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S5‑234512 </a:t>
            </a:r>
            <a:r>
              <a:rPr lang="en-US" altLang="de-DE" sz="800" kern="0" dirty="0" err="1">
                <a:solidFill>
                  <a:prstClr val="black"/>
                </a:solidFill>
              </a:rPr>
              <a:t>pCR</a:t>
            </a:r>
            <a:r>
              <a:rPr lang="en-US" altLang="de-DE" sz="800" kern="0" dirty="0">
                <a:solidFill>
                  <a:prstClr val="black"/>
                </a:solidFill>
              </a:rPr>
              <a:t> 28.925 Issue description for 28.621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S5‑234513 </a:t>
            </a:r>
            <a:r>
              <a:rPr lang="en-US" altLang="de-DE" sz="800" kern="0" dirty="0" err="1">
                <a:solidFill>
                  <a:prstClr val="black"/>
                </a:solidFill>
              </a:rPr>
              <a:t>pCR</a:t>
            </a:r>
            <a:r>
              <a:rPr lang="en-US" altLang="de-DE" sz="800" kern="0" dirty="0">
                <a:solidFill>
                  <a:prstClr val="black"/>
                </a:solidFill>
              </a:rPr>
              <a:t> 28.925 Solution description for 28.621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S5‑234514 </a:t>
            </a:r>
            <a:r>
              <a:rPr lang="en-US" altLang="de-DE" sz="800" kern="0" dirty="0" err="1">
                <a:solidFill>
                  <a:prstClr val="black"/>
                </a:solidFill>
              </a:rPr>
              <a:t>pCR</a:t>
            </a:r>
            <a:r>
              <a:rPr lang="en-US" altLang="de-DE" sz="800" kern="0" dirty="0">
                <a:solidFill>
                  <a:prstClr val="black"/>
                </a:solidFill>
              </a:rPr>
              <a:t> 28.925 Conclusion for 28.621</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S5‑234515 </a:t>
            </a:r>
            <a:r>
              <a:rPr lang="en-US" altLang="de-DE" sz="800" kern="0" dirty="0" err="1">
                <a:solidFill>
                  <a:prstClr val="black"/>
                </a:solidFill>
              </a:rPr>
              <a:t>pCR</a:t>
            </a:r>
            <a:r>
              <a:rPr lang="en-US" altLang="de-DE" sz="800" kern="0" dirty="0">
                <a:solidFill>
                  <a:prstClr val="black"/>
                </a:solidFill>
              </a:rPr>
              <a:t> 28.925 Issue description for 28.622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S5‑234516 </a:t>
            </a:r>
            <a:r>
              <a:rPr lang="en-US" altLang="de-DE" sz="800" kern="0" dirty="0" err="1">
                <a:solidFill>
                  <a:prstClr val="black"/>
                </a:solidFill>
              </a:rPr>
              <a:t>pCR</a:t>
            </a:r>
            <a:r>
              <a:rPr lang="en-US" altLang="de-DE" sz="800" kern="0" dirty="0">
                <a:solidFill>
                  <a:prstClr val="black"/>
                </a:solidFill>
              </a:rPr>
              <a:t> 28.925 Solution description for 28.622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S5‑234517 </a:t>
            </a:r>
            <a:r>
              <a:rPr lang="en-US" altLang="de-DE" sz="800" kern="0" dirty="0" err="1">
                <a:solidFill>
                  <a:prstClr val="black"/>
                </a:solidFill>
              </a:rPr>
              <a:t>pCR</a:t>
            </a:r>
            <a:r>
              <a:rPr lang="en-US" altLang="de-DE" sz="800" kern="0" dirty="0">
                <a:solidFill>
                  <a:prstClr val="black"/>
                </a:solidFill>
              </a:rPr>
              <a:t> 28.925 Conclusion for 28.622</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S5‑234518 </a:t>
            </a:r>
            <a:r>
              <a:rPr lang="en-US" altLang="de-DE" sz="800" kern="0" dirty="0" err="1">
                <a:solidFill>
                  <a:prstClr val="black"/>
                </a:solidFill>
              </a:rPr>
              <a:t>pCR</a:t>
            </a:r>
            <a:r>
              <a:rPr lang="en-US" altLang="de-DE" sz="800" kern="0" dirty="0">
                <a:solidFill>
                  <a:prstClr val="black"/>
                </a:solidFill>
              </a:rPr>
              <a:t> 28.925 Issues for 28.623</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S5‑234519 </a:t>
            </a:r>
            <a:r>
              <a:rPr lang="en-US" altLang="de-DE" sz="800" kern="0" dirty="0" err="1">
                <a:solidFill>
                  <a:prstClr val="black"/>
                </a:solidFill>
              </a:rPr>
              <a:t>pCR</a:t>
            </a:r>
            <a:r>
              <a:rPr lang="en-US" altLang="de-DE" sz="800" kern="0" dirty="0">
                <a:solidFill>
                  <a:prstClr val="black"/>
                </a:solidFill>
              </a:rPr>
              <a:t> 28.925 Solution description for 28.623</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S5‑234520 </a:t>
            </a:r>
            <a:r>
              <a:rPr lang="en-US" altLang="de-DE" sz="800" kern="0" dirty="0" err="1">
                <a:solidFill>
                  <a:prstClr val="black"/>
                </a:solidFill>
              </a:rPr>
              <a:t>pCR</a:t>
            </a:r>
            <a:r>
              <a:rPr lang="en-US" altLang="de-DE" sz="800" kern="0" dirty="0">
                <a:solidFill>
                  <a:prstClr val="black"/>
                </a:solidFill>
              </a:rPr>
              <a:t> 28.925 Conclusion for 28.623</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S5‑234274 Removal of Editor’s note in 28.925-0a0</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S5‑234521 </a:t>
            </a:r>
            <a:r>
              <a:rPr lang="en-US" altLang="de-DE" sz="800" kern="0" dirty="0" err="1">
                <a:solidFill>
                  <a:prstClr val="black"/>
                </a:solidFill>
              </a:rPr>
              <a:t>pCR</a:t>
            </a:r>
            <a:r>
              <a:rPr lang="en-US" altLang="de-DE" sz="800" kern="0" dirty="0">
                <a:solidFill>
                  <a:prstClr val="black"/>
                </a:solidFill>
              </a:rPr>
              <a:t> TR 28.925 Add overview for management service features supported by CRUD operations in SBMA</a:t>
            </a:r>
          </a:p>
          <a:p>
            <a:pPr defTabSz="1219170">
              <a:spcBef>
                <a:spcPts val="0"/>
              </a:spcBef>
              <a:spcAft>
                <a:spcPts val="0"/>
              </a:spcAft>
              <a:buFont typeface="Wingdings" panose="05000000000000000000" pitchFamily="2" charset="2"/>
              <a:buChar char="Ø"/>
              <a:defRPr/>
            </a:pPr>
            <a:r>
              <a:rPr lang="en-US" altLang="de-DE" sz="800" kern="0" dirty="0">
                <a:solidFill>
                  <a:prstClr val="black"/>
                </a:solidFill>
              </a:rPr>
              <a:t>S5‑234511 </a:t>
            </a:r>
            <a:r>
              <a:rPr lang="en-US" altLang="de-DE" sz="800" kern="0" dirty="0" err="1">
                <a:solidFill>
                  <a:prstClr val="black"/>
                </a:solidFill>
              </a:rPr>
              <a:t>pCR</a:t>
            </a:r>
            <a:r>
              <a:rPr lang="en-US" altLang="de-DE" sz="800" kern="0" dirty="0">
                <a:solidFill>
                  <a:prstClr val="black"/>
                </a:solidFill>
              </a:rPr>
              <a:t> TR 28.925 Add conclusion and recommendation for issue#6 software management feature in SBMA for 5G</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171450" lvl="1" indent="-171450" defTabSz="1219170">
              <a:spcBef>
                <a:spcPts val="0"/>
              </a:spcBef>
              <a:spcAft>
                <a:spcPts val="0"/>
              </a:spcAft>
              <a:buClrTx/>
              <a:buFont typeface="Wingdings" panose="05000000000000000000" pitchFamily="2" charset="2"/>
              <a:buChar char="Ø"/>
              <a:defRPr/>
            </a:pPr>
            <a:r>
              <a:rPr lang="en-US" altLang="zh-CN" sz="800" kern="0" dirty="0">
                <a:solidFill>
                  <a:prstClr val="black"/>
                </a:solidFill>
              </a:rPr>
              <a:t>Not identified</a:t>
            </a:r>
            <a:endParaRPr lang="de-DE" altLang="zh-CN" sz="8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p:txBody>
      </p:sp>
      <p:sp>
        <p:nvSpPr>
          <p:cNvPr id="7" name="Content Placeholder 7">
            <a:extLst>
              <a:ext uri="{FF2B5EF4-FFF2-40B4-BE49-F238E27FC236}">
                <a16:creationId xmlns:a16="http://schemas.microsoft.com/office/drawing/2014/main" id="{B4F8F5CC-9B36-4C4A-96C2-095377087992}"/>
              </a:ext>
            </a:extLst>
          </p:cNvPr>
          <p:cNvSpPr txBox="1">
            <a:spLocks/>
          </p:cNvSpPr>
          <p:nvPr/>
        </p:nvSpPr>
        <p:spPr>
          <a:xfrm>
            <a:off x="6307172" y="3057532"/>
            <a:ext cx="5163169" cy="296675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FS_eSBMAe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855123" lvl="1" indent="-455073" defTabSz="1219170">
              <a:spcBef>
                <a:spcPts val="0"/>
              </a:spcBef>
              <a:spcAft>
                <a:spcPts val="0"/>
              </a:spcAft>
              <a:defRPr/>
            </a:pPr>
            <a:r>
              <a:rPr lang="en-US" altLang="de-DE" sz="1400" kern="0" dirty="0">
                <a:solidFill>
                  <a:prstClr val="black"/>
                </a:solidFill>
              </a:rPr>
              <a:t>A new key issue proposing to remove the RPC style solution for notification subscriptions was agreed. Numerous enhancements to existing solutions were agreed as well. The study was closed. The TR is sent to SA for information and approval.</a:t>
            </a:r>
            <a:endParaRPr lang="de-DE" altLang="de-DE" sz="1400" kern="0" dirty="0">
              <a:solidFill>
                <a:prstClr val="black"/>
              </a:solidFill>
            </a:endParaRP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endParaRPr lang="en-US" sz="14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r>
              <a:rPr lang="de-DE" sz="1400" kern="0" dirty="0">
                <a:solidFill>
                  <a:prstClr val="black"/>
                </a:solidFill>
                <a:latin typeface="Calibri"/>
              </a:rPr>
              <a:t>:</a:t>
            </a:r>
          </a:p>
          <a:p>
            <a:pPr marL="855123" lvl="1" indent="-455073" defTabSz="1219170">
              <a:spcBef>
                <a:spcPts val="0"/>
              </a:spcBef>
              <a:spcAft>
                <a:spcPts val="0"/>
              </a:spcAft>
              <a:defRPr/>
            </a:pPr>
            <a:endParaRPr lang="en-US" sz="1400" kern="0" dirty="0">
              <a:solidFill>
                <a:prstClr val="black"/>
              </a:solidFill>
            </a:endParaRPr>
          </a:p>
        </p:txBody>
      </p:sp>
    </p:spTree>
    <p:extLst>
      <p:ext uri="{BB962C8B-B14F-4D97-AF65-F5344CB8AC3E}">
        <p14:creationId xmlns:p14="http://schemas.microsoft.com/office/powerpoint/2010/main" val="2927697033"/>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545434844"/>
              </p:ext>
            </p:extLst>
          </p:nvPr>
        </p:nvGraphicFramePr>
        <p:xfrm>
          <a:off x="186379" y="943566"/>
          <a:ext cx="9482056" cy="1671888"/>
        </p:xfrm>
        <a:graphic>
          <a:graphicData uri="http://schemas.openxmlformats.org/drawingml/2006/table">
            <a:tbl>
              <a:tblPr firstRow="1" firstCol="1" bandRow="1">
                <a:tableStyleId>{F5AB1C69-6EDB-4FF4-983F-18BD219EF322}</a:tableStyleId>
              </a:tblPr>
              <a:tblGrid>
                <a:gridCol w="798721">
                  <a:extLst>
                    <a:ext uri="{9D8B030D-6E8A-4147-A177-3AD203B41FA5}">
                      <a16:colId xmlns:a16="http://schemas.microsoft.com/office/drawing/2014/main" val="20000"/>
                    </a:ext>
                  </a:extLst>
                </a:gridCol>
                <a:gridCol w="3189071">
                  <a:extLst>
                    <a:ext uri="{9D8B030D-6E8A-4147-A177-3AD203B41FA5}">
                      <a16:colId xmlns:a16="http://schemas.microsoft.com/office/drawing/2014/main" val="20001"/>
                    </a:ext>
                  </a:extLst>
                </a:gridCol>
                <a:gridCol w="863415">
                  <a:extLst>
                    <a:ext uri="{9D8B030D-6E8A-4147-A177-3AD203B41FA5}">
                      <a16:colId xmlns:a16="http://schemas.microsoft.com/office/drawing/2014/main" val="20002"/>
                    </a:ext>
                  </a:extLst>
                </a:gridCol>
                <a:gridCol w="1007080">
                  <a:extLst>
                    <a:ext uri="{9D8B030D-6E8A-4147-A177-3AD203B41FA5}">
                      <a16:colId xmlns:a16="http://schemas.microsoft.com/office/drawing/2014/main" val="20005"/>
                    </a:ext>
                  </a:extLst>
                </a:gridCol>
                <a:gridCol w="669445">
                  <a:extLst>
                    <a:ext uri="{9D8B030D-6E8A-4147-A177-3AD203B41FA5}">
                      <a16:colId xmlns:a16="http://schemas.microsoft.com/office/drawing/2014/main" val="20006"/>
                    </a:ext>
                  </a:extLst>
                </a:gridCol>
                <a:gridCol w="801393">
                  <a:extLst>
                    <a:ext uri="{9D8B030D-6E8A-4147-A177-3AD203B41FA5}">
                      <a16:colId xmlns:a16="http://schemas.microsoft.com/office/drawing/2014/main" val="3298333164"/>
                    </a:ext>
                  </a:extLst>
                </a:gridCol>
                <a:gridCol w="801393">
                  <a:extLst>
                    <a:ext uri="{9D8B030D-6E8A-4147-A177-3AD203B41FA5}">
                      <a16:colId xmlns:a16="http://schemas.microsoft.com/office/drawing/2014/main" val="20007"/>
                    </a:ext>
                  </a:extLst>
                </a:gridCol>
                <a:gridCol w="1351538">
                  <a:extLst>
                    <a:ext uri="{9D8B030D-6E8A-4147-A177-3AD203B41FA5}">
                      <a16:colId xmlns:a16="http://schemas.microsoft.com/office/drawing/2014/main" val="20008"/>
                    </a:ext>
                  </a:extLst>
                </a:gridCol>
              </a:tblGrid>
              <a:tr h="51777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47743">
                <a:tc>
                  <a:txBody>
                    <a:bodyPr/>
                    <a:lstStyle/>
                    <a:p>
                      <a:pPr algn="ctr" fontAlgn="t"/>
                      <a:r>
                        <a:rPr lang="en-US" sz="1000" b="0" i="0" u="none" strike="noStrike" dirty="0">
                          <a:solidFill>
                            <a:srgbClr val="000000"/>
                          </a:solidFill>
                          <a:effectLst/>
                          <a:latin typeface="+mn-lt"/>
                        </a:rPr>
                        <a:t>950028</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Management Aspects of URLLC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FS_URLLC_Mgt</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b="0" kern="1200" dirty="0">
                          <a:solidFill>
                            <a:srgbClr val="000000"/>
                          </a:solidFill>
                          <a:effectLst/>
                          <a:latin typeface="+mn-lt"/>
                          <a:ea typeface="+mn-ea"/>
                          <a:cs typeface="Arial" panose="020B0604020202020204" pitchFamily="34" charset="0"/>
                        </a:rPr>
                        <a:t>SA#99(Mar 2023) -&gt;</a:t>
                      </a:r>
                      <a:r>
                        <a:rPr lang="en-US" altLang="zh-CN" sz="1000" b="1" kern="1200" dirty="0">
                          <a:solidFill>
                            <a:srgbClr val="0000FF"/>
                          </a:solidFill>
                          <a:effectLst/>
                          <a:latin typeface="+mn-lt"/>
                          <a:ea typeface="+mn-ea"/>
                          <a:cs typeface="Arial" panose="020B0604020202020204" pitchFamily="34" charset="0"/>
                        </a:rPr>
                        <a:t>SA#100(Jun 2023)</a:t>
                      </a:r>
                      <a:endParaRPr lang="en-US"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80%</a:t>
                      </a:r>
                    </a:p>
                  </a:txBody>
                  <a:tcPr marL="6350" marR="6350" marT="6350" marB="0" anchor="ctr">
                    <a:solidFill>
                      <a:srgbClr val="B2B2B2"/>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SP-220146</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1"/>
                  </a:ext>
                </a:extLst>
              </a:tr>
              <a:tr h="506375">
                <a:tc>
                  <a:txBody>
                    <a:bodyPr/>
                    <a:lstStyle/>
                    <a:p>
                      <a:pPr algn="ctr" fontAlgn="t"/>
                      <a:r>
                        <a:rPr lang="en-US" sz="1000" b="0" i="0" u="none" strike="noStrike" dirty="0">
                          <a:solidFill>
                            <a:srgbClr val="000000"/>
                          </a:solidFill>
                          <a:effectLst/>
                          <a:latin typeface="+mn-lt"/>
                        </a:rPr>
                        <a:t>950030</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Study on Management Aspect of 5GLAN </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FS_5GLAN_Mgt</a:t>
                      </a:r>
                    </a:p>
                  </a:txBody>
                  <a:tcPr marL="6350" marR="6350" marT="6350" marB="0" anchor="ctr">
                    <a:solidFill>
                      <a:schemeClr val="bg1">
                        <a:lumMod val="65000"/>
                      </a:schemeClr>
                    </a:solidFill>
                  </a:tcPr>
                </a:tc>
                <a:tc>
                  <a:txBody>
                    <a:bodyPr/>
                    <a:lstStyle/>
                    <a:p>
                      <a:pPr marL="0" algn="ctr" defTabSz="1219170" rtl="0" eaLnBrk="1" latinLnBrk="0" hangingPunct="1">
                        <a:lnSpc>
                          <a:spcPct val="100000"/>
                        </a:lnSpc>
                        <a:spcAft>
                          <a:spcPts val="0"/>
                        </a:spcAft>
                      </a:pPr>
                      <a:r>
                        <a:rPr lang="en-US" altLang="zh-CN" sz="1000" b="0" kern="1200" dirty="0">
                          <a:solidFill>
                            <a:schemeClr val="tx1"/>
                          </a:solidFill>
                          <a:effectLst/>
                          <a:latin typeface="+mn-lt"/>
                          <a:ea typeface="+mn-ea"/>
                          <a:cs typeface="Arial" panose="020B0604020202020204" pitchFamily="34" charset="0"/>
                        </a:rPr>
                        <a:t>SA#99 (Mar. 2023)</a:t>
                      </a:r>
                    </a:p>
                  </a:txBody>
                  <a:tcPr marL="9525" marR="9525" marT="9525" marB="9525" anchor="ctr">
                    <a:solidFill>
                      <a:schemeClr val="bg1">
                        <a:lumMod val="65000"/>
                      </a:schemeClr>
                    </a:solidFill>
                  </a:tcPr>
                </a:tc>
                <a:tc>
                  <a:txBody>
                    <a:bodyPr/>
                    <a:lstStyle/>
                    <a:p>
                      <a:pPr algn="ctr" fontAlgn="t"/>
                      <a:r>
                        <a:rPr lang="en-US" sz="1000" b="0" i="0" u="none" strike="noStrike" dirty="0">
                          <a:solidFill>
                            <a:srgbClr val="000000"/>
                          </a:solidFill>
                          <a:effectLst/>
                          <a:latin typeface="+mn-lt"/>
                        </a:rPr>
                        <a:t>98%</a:t>
                      </a:r>
                    </a:p>
                  </a:txBody>
                  <a:tcPr marL="6350" marR="6350" marT="6350" marB="0" anchor="ctr">
                    <a:solidFill>
                      <a:schemeClr val="bg1">
                        <a:lumMod val="65000"/>
                      </a:schemeClr>
                    </a:solidFill>
                  </a:tcP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US" altLang="zh-CN" sz="1000" b="0" i="0" u="none" strike="noStrike" kern="1200" dirty="0">
                          <a:solidFill>
                            <a:srgbClr val="000000"/>
                          </a:solidFill>
                          <a:effectLst/>
                          <a:latin typeface="+mn-lt"/>
                          <a:ea typeface="+mn-ea"/>
                          <a:cs typeface="+mn-cs"/>
                        </a:rPr>
                        <a:t>SP-220324</a:t>
                      </a:r>
                      <a:endParaRPr lang="en-GB"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65000"/>
                      </a:schemeClr>
                    </a:solidFill>
                  </a:tcPr>
                </a:tc>
                <a:tc>
                  <a:txBody>
                    <a:bodyPr/>
                    <a:lstStyle/>
                    <a:p>
                      <a:pPr algn="ctr">
                        <a:lnSpc>
                          <a:spcPct val="107000"/>
                        </a:lnSpc>
                        <a:spcAft>
                          <a:spcPts val="800"/>
                        </a:spcAft>
                      </a:pPr>
                      <a:r>
                        <a:rPr lang="en-GB" sz="1000" dirty="0">
                          <a:solidFill>
                            <a:srgbClr val="0000FF"/>
                          </a:solidFill>
                          <a:highlight>
                            <a:srgbClr val="00FF00"/>
                          </a:highlight>
                          <a:latin typeface="+mn-lt"/>
                        </a:rPr>
                        <a:t>100%</a:t>
                      </a:r>
                    </a:p>
                  </a:txBody>
                  <a:tcPr marL="36002" marR="36002" marT="0" marB="0" anchor="ctr">
                    <a:solidFill>
                      <a:schemeClr val="bg1">
                        <a:lumMod val="65000"/>
                      </a:schemeClr>
                    </a:solidFill>
                  </a:tcPr>
                </a:tc>
                <a:tc>
                  <a:txBody>
                    <a:bodyPr/>
                    <a:lstStyle/>
                    <a:p>
                      <a:pPr>
                        <a:lnSpc>
                          <a:spcPct val="107000"/>
                        </a:lnSpc>
                        <a:spcAft>
                          <a:spcPts val="800"/>
                        </a:spcAft>
                      </a:pPr>
                      <a:endParaRPr lang="en-GB" sz="1000" dirty="0">
                        <a:solidFill>
                          <a:srgbClr val="0000FF"/>
                        </a:solidFill>
                        <a:latin typeface="+mn-lt"/>
                      </a:endParaRPr>
                    </a:p>
                  </a:txBody>
                  <a:tcPr marL="36002" marR="36002" marT="0" marB="0" anchor="ctr">
                    <a:solidFill>
                      <a:schemeClr val="bg1">
                        <a:lumMod val="65000"/>
                      </a:schemeClr>
                    </a:solidFill>
                  </a:tcP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86381" y="3024304"/>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FS_URLLC_Mgt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988459" lvl="1" indent="-378875" defTabSz="1219170">
              <a:spcBef>
                <a:spcPts val="0"/>
              </a:spcBef>
              <a:spcAft>
                <a:spcPts val="600"/>
              </a:spcAft>
              <a:defRPr/>
            </a:pPr>
            <a:r>
              <a:rPr lang="en-US" altLang="de-DE" sz="1400" kern="0" dirty="0">
                <a:solidFill>
                  <a:prstClr val="black"/>
                </a:solidFill>
              </a:rPr>
              <a:t>All issues and solutions are recommended and concluded in this meeting.</a:t>
            </a:r>
          </a:p>
          <a:p>
            <a:pPr marL="988459" lvl="1" indent="-378875" defTabSz="1219170">
              <a:spcBef>
                <a:spcPts val="0"/>
              </a:spcBef>
              <a:spcAft>
                <a:spcPts val="600"/>
              </a:spcAft>
              <a:defRPr/>
            </a:pPr>
            <a:r>
              <a:rPr lang="en-US" altLang="de-DE" sz="1400" kern="0" dirty="0">
                <a:solidFill>
                  <a:prstClr val="black"/>
                </a:solidFill>
              </a:rPr>
              <a:t>Corresponding WI is approved.</a:t>
            </a:r>
            <a:endParaRPr lang="de-DE" altLang="de-DE" sz="1400" kern="0" dirty="0">
              <a:solidFill>
                <a:prstClr val="black"/>
              </a:solidFill>
            </a:endParaRPr>
          </a:p>
          <a:p>
            <a:pPr marL="455073" lvl="1" indent="-455073" defTabSz="1219170">
              <a:spcBef>
                <a:spcPts val="0"/>
              </a:spcBef>
              <a:spcAft>
                <a:spcPts val="0"/>
              </a:spcAft>
              <a:buBlip>
                <a:blip r:embed="rId2"/>
              </a:buBlip>
              <a:defRPr/>
            </a:pPr>
            <a:r>
              <a:rPr lang="en-US" altLang="zh-CN" sz="1600" kern="0" dirty="0">
                <a:solidFill>
                  <a:prstClr val="black"/>
                </a:solidFill>
              </a:rPr>
              <a:t> Impacts and dependencies on other WGs:</a:t>
            </a:r>
            <a:endParaRPr lang="de-DE" altLang="zh-CN" sz="1600" kern="0" dirty="0">
              <a:solidFill>
                <a:prstClr val="black"/>
              </a:solidFill>
            </a:endParaRPr>
          </a:p>
          <a:p>
            <a:pPr marL="855123" lvl="1" indent="-455073" defTabSz="1219170">
              <a:spcBef>
                <a:spcPts val="0"/>
              </a:spcBef>
              <a:spcAft>
                <a:spcPts val="0"/>
              </a:spcAft>
              <a:defRPr/>
            </a:pPr>
            <a:endParaRPr lang="en-US" altLang="zh-CN" sz="14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400" kern="0" dirty="0">
                <a:solidFill>
                  <a:prstClr val="black"/>
                </a:solidFill>
              </a:rPr>
              <a:t>Waiting for the presentation on SA#100</a:t>
            </a:r>
          </a:p>
          <a:p>
            <a:pPr marL="988459" lvl="1" indent="-378875" defTabSz="1219170">
              <a:spcBef>
                <a:spcPts val="0"/>
              </a:spcBef>
              <a:spcAft>
                <a:spcPts val="600"/>
              </a:spcAft>
              <a:defRPr/>
            </a:pPr>
            <a:r>
              <a:rPr lang="en-US" altLang="zh-CN" sz="1400" kern="0" dirty="0">
                <a:solidFill>
                  <a:prstClr val="black"/>
                </a:solidFill>
              </a:rPr>
              <a:t>Start the following normative phase.</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096000" y="3024304"/>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FS_5GLAN_Mgt</a:t>
            </a:r>
            <a:r>
              <a:rPr lang="zh-CN" altLang="en-US" sz="1400" b="1" kern="0" dirty="0">
                <a:solidFill>
                  <a:srgbClr val="0000FF"/>
                </a:solidFill>
              </a:rPr>
              <a:t>：</a:t>
            </a:r>
            <a:endParaRPr lang="de-DE" altLang="de-DE" sz="1400" b="1" kern="0" dirty="0">
              <a:solidFill>
                <a:srgbClr val="0000FF"/>
              </a:solidFill>
            </a:endParaRPr>
          </a:p>
          <a:p>
            <a:pPr marL="988459" lvl="1" indent="-378875" defTabSz="1219170">
              <a:spcBef>
                <a:spcPts val="0"/>
              </a:spcBef>
              <a:spcAft>
                <a:spcPts val="600"/>
              </a:spcAft>
              <a:defRPr/>
            </a:pPr>
            <a:r>
              <a:rPr lang="de-DE" altLang="zh-CN" sz="1400" kern="0" dirty="0">
                <a:solidFill>
                  <a:prstClr val="black"/>
                </a:solidFill>
              </a:rPr>
              <a:t>The study is completed.</a:t>
            </a:r>
          </a:p>
        </p:txBody>
      </p:sp>
    </p:spTree>
    <p:extLst>
      <p:ext uri="{BB962C8B-B14F-4D97-AF65-F5344CB8AC3E}">
        <p14:creationId xmlns:p14="http://schemas.microsoft.com/office/powerpoint/2010/main" val="1178798052"/>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631698983"/>
              </p:ext>
            </p:extLst>
          </p:nvPr>
        </p:nvGraphicFramePr>
        <p:xfrm>
          <a:off x="256801" y="995420"/>
          <a:ext cx="9378016" cy="1819847"/>
        </p:xfrm>
        <a:graphic>
          <a:graphicData uri="http://schemas.openxmlformats.org/drawingml/2006/table">
            <a:tbl>
              <a:tblPr firstRow="1" firstCol="1" bandRow="1">
                <a:tableStyleId>{F5AB1C69-6EDB-4FF4-983F-18BD219EF322}</a:tableStyleId>
              </a:tblPr>
              <a:tblGrid>
                <a:gridCol w="773190">
                  <a:extLst>
                    <a:ext uri="{9D8B030D-6E8A-4147-A177-3AD203B41FA5}">
                      <a16:colId xmlns:a16="http://schemas.microsoft.com/office/drawing/2014/main" val="20000"/>
                    </a:ext>
                  </a:extLst>
                </a:gridCol>
                <a:gridCol w="3193196">
                  <a:extLst>
                    <a:ext uri="{9D8B030D-6E8A-4147-A177-3AD203B41FA5}">
                      <a16:colId xmlns:a16="http://schemas.microsoft.com/office/drawing/2014/main" val="20001"/>
                    </a:ext>
                  </a:extLst>
                </a:gridCol>
                <a:gridCol w="858780">
                  <a:extLst>
                    <a:ext uri="{9D8B030D-6E8A-4147-A177-3AD203B41FA5}">
                      <a16:colId xmlns:a16="http://schemas.microsoft.com/office/drawing/2014/main" val="20002"/>
                    </a:ext>
                  </a:extLst>
                </a:gridCol>
                <a:gridCol w="1019741">
                  <a:extLst>
                    <a:ext uri="{9D8B030D-6E8A-4147-A177-3AD203B41FA5}">
                      <a16:colId xmlns:a16="http://schemas.microsoft.com/office/drawing/2014/main" val="20005"/>
                    </a:ext>
                  </a:extLst>
                </a:gridCol>
                <a:gridCol w="657893">
                  <a:extLst>
                    <a:ext uri="{9D8B030D-6E8A-4147-A177-3AD203B41FA5}">
                      <a16:colId xmlns:a16="http://schemas.microsoft.com/office/drawing/2014/main" val="20006"/>
                    </a:ext>
                  </a:extLst>
                </a:gridCol>
                <a:gridCol w="928763">
                  <a:extLst>
                    <a:ext uri="{9D8B030D-6E8A-4147-A177-3AD203B41FA5}">
                      <a16:colId xmlns:a16="http://schemas.microsoft.com/office/drawing/2014/main" val="2367065505"/>
                    </a:ext>
                  </a:extLst>
                </a:gridCol>
                <a:gridCol w="822352">
                  <a:extLst>
                    <a:ext uri="{9D8B030D-6E8A-4147-A177-3AD203B41FA5}">
                      <a16:colId xmlns:a16="http://schemas.microsoft.com/office/drawing/2014/main" val="20007"/>
                    </a:ext>
                  </a:extLst>
                </a:gridCol>
                <a:gridCol w="1124101">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100" b="0" i="0" u="none" strike="noStrike" dirty="0">
                          <a:solidFill>
                            <a:srgbClr val="000000"/>
                          </a:solidFill>
                          <a:effectLst/>
                          <a:latin typeface="+mn-lt"/>
                        </a:rPr>
                        <a:t>950032</a:t>
                      </a:r>
                    </a:p>
                  </a:txBody>
                  <a:tcPr marL="6350" marR="6350" marT="6350" marB="0">
                    <a:solidFill>
                      <a:schemeClr val="bg1">
                        <a:lumMod val="65000"/>
                      </a:schemeClr>
                    </a:solidFill>
                  </a:tcPr>
                </a:tc>
                <a:tc>
                  <a:txBody>
                    <a:bodyPr/>
                    <a:lstStyle/>
                    <a:p>
                      <a:pPr algn="l" fontAlgn="t"/>
                      <a:r>
                        <a:rPr lang="en-US" sz="1100" b="0" i="0" u="none" strike="noStrike" dirty="0">
                          <a:solidFill>
                            <a:schemeClr val="tx1"/>
                          </a:solidFill>
                          <a:effectLst/>
                          <a:latin typeface="+mn-lt"/>
                        </a:rPr>
                        <a:t>Study on Management of Cloud Native Virtualized Network Functions </a:t>
                      </a:r>
                    </a:p>
                  </a:txBody>
                  <a:tcPr marL="6350" marR="6350" marT="6350" marB="0">
                    <a:solidFill>
                      <a:schemeClr val="bg1">
                        <a:lumMod val="65000"/>
                      </a:schemeClr>
                    </a:solidFill>
                  </a:tcPr>
                </a:tc>
                <a:tc>
                  <a:txBody>
                    <a:bodyPr/>
                    <a:lstStyle/>
                    <a:p>
                      <a:pPr algn="l" fontAlgn="t"/>
                      <a:r>
                        <a:rPr lang="en-US" sz="1100" b="0" i="0" u="none" strike="noStrike" dirty="0">
                          <a:solidFill>
                            <a:srgbClr val="000000"/>
                          </a:solidFill>
                          <a:effectLst/>
                          <a:latin typeface="+mn-lt"/>
                        </a:rPr>
                        <a:t>FS_MCVNF</a:t>
                      </a:r>
                    </a:p>
                  </a:txBody>
                  <a:tcPr marL="6350" marR="6350" marT="6350" marB="0">
                    <a:solidFill>
                      <a:schemeClr val="bg1">
                        <a:lumMod val="65000"/>
                      </a:schemeClr>
                    </a:solidFill>
                  </a:tcPr>
                </a:tc>
                <a:tc>
                  <a:txBody>
                    <a:bodyPr/>
                    <a:lstStyle/>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SA#99(Mar 2023)</a:t>
                      </a:r>
                    </a:p>
                    <a:p>
                      <a:pPr marL="0" algn="ctr" defTabSz="1219170" rtl="0" eaLnBrk="1" latinLnBrk="0" hangingPunct="1">
                        <a:lnSpc>
                          <a:spcPct val="150000"/>
                        </a:lnSpc>
                        <a:spcAft>
                          <a:spcPts val="0"/>
                        </a:spcAft>
                      </a:pPr>
                      <a:r>
                        <a:rPr lang="en-US" altLang="zh-CN" sz="1100" b="0" kern="1200" dirty="0">
                          <a:solidFill>
                            <a:srgbClr val="000000"/>
                          </a:solidFill>
                          <a:effectLst/>
                          <a:latin typeface="+mn-lt"/>
                          <a:ea typeface="+mn-ea"/>
                          <a:cs typeface="Arial" panose="020B0604020202020204" pitchFamily="34" charset="0"/>
                        </a:rPr>
                        <a:t>-&gt;</a:t>
                      </a:r>
                      <a:r>
                        <a:rPr lang="en-US" altLang="zh-CN" sz="1100" b="1" kern="1200" dirty="0">
                          <a:solidFill>
                            <a:srgbClr val="0000FF"/>
                          </a:solidFill>
                          <a:effectLst/>
                          <a:latin typeface="+mn-lt"/>
                          <a:ea typeface="+mn-ea"/>
                          <a:cs typeface="Arial" panose="020B0604020202020204" pitchFamily="34" charset="0"/>
                        </a:rPr>
                        <a:t>SA#100(Jun 2023)</a:t>
                      </a:r>
                      <a:endParaRPr lang="zh-CN" altLang="en-US" sz="1100" b="1" kern="1200" dirty="0">
                        <a:solidFill>
                          <a:srgbClr val="0000FF"/>
                        </a:solidFill>
                        <a:effectLst/>
                        <a:latin typeface="+mn-lt"/>
                        <a:ea typeface="+mn-ea"/>
                        <a:cs typeface="Arial" panose="020B0604020202020204" pitchFamily="34" charset="0"/>
                      </a:endParaRPr>
                    </a:p>
                  </a:txBody>
                  <a:tcPr marL="9525" marR="9525" marT="9525" marB="9525">
                    <a:solidFill>
                      <a:schemeClr val="bg1">
                        <a:lumMod val="65000"/>
                      </a:schemeClr>
                    </a:solidFill>
                  </a:tcPr>
                </a:tc>
                <a:tc>
                  <a:txBody>
                    <a:bodyPr/>
                    <a:lstStyle/>
                    <a:p>
                      <a:pPr algn="ctr" fontAlgn="t"/>
                      <a:r>
                        <a:rPr lang="en-US" sz="1100" b="0" i="0" u="none" strike="noStrike" dirty="0">
                          <a:solidFill>
                            <a:srgbClr val="000000"/>
                          </a:solidFill>
                          <a:effectLst/>
                          <a:latin typeface="+mn-lt"/>
                        </a:rPr>
                        <a:t>95%</a:t>
                      </a:r>
                    </a:p>
                  </a:txBody>
                  <a:tcPr marL="6350" marR="6350" marT="6350" marB="0">
                    <a:solidFill>
                      <a:schemeClr val="bg1">
                        <a:lumMod val="65000"/>
                      </a:schemeClr>
                    </a:solidFill>
                  </a:tcP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SP-220150</a:t>
                      </a:r>
                      <a:endParaRPr lang="zh-CN" altLang="zh-CN" sz="1100" b="0" i="0" u="none" strike="noStrike" kern="1200" dirty="0">
                        <a:solidFill>
                          <a:srgbClr val="000000"/>
                        </a:solidFill>
                        <a:effectLst/>
                        <a:latin typeface="+mn-lt"/>
                        <a:ea typeface="+mn-ea"/>
                        <a:cs typeface="+mn-cs"/>
                      </a:endParaRPr>
                    </a:p>
                  </a:txBody>
                  <a:tcPr marL="9525" marR="9525" marT="9525" marB="9525">
                    <a:solidFill>
                      <a:schemeClr val="bg1">
                        <a:lumMod val="65000"/>
                      </a:schemeClr>
                    </a:solidFill>
                  </a:tcPr>
                </a:tc>
                <a:tc>
                  <a:txBody>
                    <a:bodyPr/>
                    <a:lstStyle/>
                    <a:p>
                      <a:pPr algn="ctr">
                        <a:lnSpc>
                          <a:spcPct val="107000"/>
                        </a:lnSpc>
                        <a:spcAft>
                          <a:spcPts val="800"/>
                        </a:spcAft>
                      </a:pPr>
                      <a:r>
                        <a:rPr lang="en-GB" sz="1100" dirty="0">
                          <a:solidFill>
                            <a:srgbClr val="0000FF"/>
                          </a:solidFill>
                          <a:highlight>
                            <a:srgbClr val="00FF00"/>
                          </a:highlight>
                          <a:latin typeface="+mn-lt"/>
                        </a:rPr>
                        <a:t>100%</a:t>
                      </a:r>
                    </a:p>
                  </a:txBody>
                  <a:tcPr marL="36002" marR="36002" marT="0" marB="0">
                    <a:solidFill>
                      <a:schemeClr val="bg1">
                        <a:lumMod val="65000"/>
                      </a:schemeClr>
                    </a:solidFill>
                  </a:tcPr>
                </a:tc>
                <a:tc>
                  <a:txBody>
                    <a:bodyPr/>
                    <a:lstStyle/>
                    <a:p>
                      <a:pPr>
                        <a:lnSpc>
                          <a:spcPct val="107000"/>
                        </a:lnSpc>
                        <a:spcAft>
                          <a:spcPts val="800"/>
                        </a:spcAft>
                      </a:pPr>
                      <a:endParaRPr lang="en-GB" sz="1100" dirty="0">
                        <a:solidFill>
                          <a:srgbClr val="0000FF"/>
                        </a:solidFill>
                        <a:latin typeface="+mn-lt"/>
                      </a:endParaRPr>
                    </a:p>
                  </a:txBody>
                  <a:tcPr marL="36002" marR="36002" marT="0" marB="0" anchor="ctr">
                    <a:solidFill>
                      <a:schemeClr val="bg1">
                        <a:lumMod val="65000"/>
                      </a:schemeClr>
                    </a:solidFill>
                  </a:tcPr>
                </a:tc>
                <a:extLst>
                  <a:ext uri="{0D108BD9-81ED-4DB2-BD59-A6C34878D82A}">
                    <a16:rowId xmlns:a16="http://schemas.microsoft.com/office/drawing/2014/main" val="10001"/>
                  </a:ext>
                </a:extLst>
              </a:tr>
              <a:tr h="374354">
                <a:tc>
                  <a:txBody>
                    <a:bodyPr/>
                    <a:lstStyle/>
                    <a:p>
                      <a:pPr algn="ctr" fontAlgn="t"/>
                      <a:r>
                        <a:rPr lang="en-US" sz="1100" b="0" i="0" u="none" strike="noStrike" dirty="0">
                          <a:solidFill>
                            <a:srgbClr val="000000"/>
                          </a:solidFill>
                          <a:effectLst/>
                          <a:latin typeface="+mn-lt"/>
                        </a:rPr>
                        <a:t>950033</a:t>
                      </a:r>
                    </a:p>
                  </a:txBody>
                  <a:tcPr marL="6350" marR="6350" marT="6350" marB="0" anchor="ctr">
                    <a:solidFill>
                      <a:srgbClr val="B2B2B2"/>
                    </a:solidFill>
                  </a:tcPr>
                </a:tc>
                <a:tc>
                  <a:txBody>
                    <a:bodyPr/>
                    <a:lstStyle/>
                    <a:p>
                      <a:pPr algn="l" fontAlgn="t"/>
                      <a:r>
                        <a:rPr lang="en-US" sz="1100" b="0" i="0" u="none" strike="noStrike" dirty="0">
                          <a:solidFill>
                            <a:schemeClr val="tx1"/>
                          </a:solidFill>
                          <a:effectLst/>
                          <a:latin typeface="+mn-lt"/>
                        </a:rPr>
                        <a:t>Study on Management Aspects of 5G MOCN Network Sharing Phase2 </a:t>
                      </a:r>
                    </a:p>
                  </a:txBody>
                  <a:tcPr marL="6350" marR="6350" marT="6350" marB="0" anchor="ctr">
                    <a:solidFill>
                      <a:srgbClr val="B2B2B2"/>
                    </a:solidFill>
                  </a:tcPr>
                </a:tc>
                <a:tc>
                  <a:txBody>
                    <a:bodyPr/>
                    <a:lstStyle/>
                    <a:p>
                      <a:pPr algn="l" fontAlgn="t"/>
                      <a:r>
                        <a:rPr lang="en-US" sz="1100" b="0" i="0" u="none" strike="noStrike" dirty="0">
                          <a:solidFill>
                            <a:srgbClr val="000000"/>
                          </a:solidFill>
                          <a:effectLst/>
                          <a:latin typeface="+mn-lt"/>
                        </a:rPr>
                        <a:t>FS_MANS_ph2</a:t>
                      </a: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rgbClr val="000000"/>
                          </a:solidFill>
                          <a:effectLst/>
                          <a:latin typeface="+mn-lt"/>
                          <a:ea typeface="+mn-ea"/>
                          <a:cs typeface="Arial" panose="020B0604020202020204" pitchFamily="34" charset="0"/>
                        </a:rPr>
                        <a:t>SA#99(Mar. 2023) -&gt;</a:t>
                      </a:r>
                      <a:r>
                        <a:rPr lang="en-US" altLang="zh-CN" sz="1100" b="1" kern="1200" dirty="0">
                          <a:solidFill>
                            <a:srgbClr val="0000FF"/>
                          </a:solidFill>
                          <a:effectLst/>
                          <a:latin typeface="+mn-lt"/>
                          <a:ea typeface="+mn-ea"/>
                          <a:cs typeface="Arial" panose="020B0604020202020204" pitchFamily="34" charset="0"/>
                        </a:rPr>
                        <a:t>SA#100(Jun 2023)</a:t>
                      </a:r>
                      <a:endParaRPr lang="zh-CN" altLang="zh-CN" sz="1100" b="1" kern="1200" dirty="0">
                        <a:solidFill>
                          <a:srgbClr val="0000FF"/>
                        </a:solidFill>
                        <a:effectLst/>
                        <a:latin typeface="+mn-lt"/>
                        <a:ea typeface="+mn-ea"/>
                        <a:cs typeface="Arial" panose="020B0604020202020204" pitchFamily="34" charset="0"/>
                      </a:endParaRPr>
                    </a:p>
                    <a:p>
                      <a:pPr marL="0" algn="ctr" defTabSz="1219170" rtl="0" eaLnBrk="1" latinLnBrk="0" hangingPunct="1">
                        <a:lnSpc>
                          <a:spcPct val="100000"/>
                        </a:lnSpc>
                        <a:spcAft>
                          <a:spcPts val="0"/>
                        </a:spcAft>
                      </a:pPr>
                      <a:endParaRPr lang="zh-CN" sz="11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100" b="0" i="0" u="none" strike="noStrike" dirty="0">
                          <a:solidFill>
                            <a:srgbClr val="000000"/>
                          </a:solidFill>
                          <a:effectLst/>
                          <a:latin typeface="+mn-lt"/>
                        </a:rPr>
                        <a:t>94%</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100" b="0" i="0" u="none" strike="noStrike" kern="1200" dirty="0">
                          <a:solidFill>
                            <a:srgbClr val="000000"/>
                          </a:solidFill>
                          <a:effectLst/>
                          <a:latin typeface="+mn-lt"/>
                          <a:ea typeface="+mn-ea"/>
                          <a:cs typeface="+mn-cs"/>
                        </a:rPr>
                        <a:t>SP-220151</a:t>
                      </a:r>
                      <a:endParaRPr lang="zh-CN" altLang="zh-CN" sz="11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algn="ctr">
                        <a:lnSpc>
                          <a:spcPct val="107000"/>
                        </a:lnSpc>
                        <a:spcAft>
                          <a:spcPts val="800"/>
                        </a:spcAft>
                      </a:pPr>
                      <a:r>
                        <a:rPr lang="en-GB" sz="1100" dirty="0">
                          <a:solidFill>
                            <a:srgbClr val="0000FF"/>
                          </a:solidFill>
                          <a:highlight>
                            <a:srgbClr val="00FF00"/>
                          </a:highlight>
                          <a:latin typeface="+mn-lt"/>
                        </a:rPr>
                        <a:t>100%</a:t>
                      </a:r>
                    </a:p>
                  </a:txBody>
                  <a:tcPr marL="36002" marR="36002" marT="0" marB="0" anchor="ctr">
                    <a:solidFill>
                      <a:srgbClr val="B2B2B2"/>
                    </a:solidFill>
                  </a:tcPr>
                </a:tc>
                <a:tc>
                  <a:txBody>
                    <a:bodyPr/>
                    <a:lstStyle/>
                    <a:p>
                      <a:pPr>
                        <a:lnSpc>
                          <a:spcPct val="107000"/>
                        </a:lnSpc>
                        <a:spcAft>
                          <a:spcPts val="800"/>
                        </a:spcAft>
                      </a:pPr>
                      <a:endParaRPr lang="en-GB" sz="1100" dirty="0">
                        <a:solidFill>
                          <a:srgbClr val="0000FF"/>
                        </a:solidFill>
                        <a:latin typeface="+mn-lt"/>
                      </a:endParaRPr>
                    </a:p>
                  </a:txBody>
                  <a:tcPr marL="36002" marR="36002" marT="0" marB="0" anchor="ctr">
                    <a:solidFill>
                      <a:srgbClr val="B2B2B2"/>
                    </a:solidFill>
                  </a:tcP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206001" y="3327394"/>
            <a:ext cx="5353166" cy="290195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FS_MCVNF</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en-US" altLang="de-DE" sz="1600" kern="0" dirty="0">
                <a:solidFill>
                  <a:prstClr val="black"/>
                </a:solidFill>
              </a:rPr>
              <a:t>This study is completed.</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5973805" y="3327394"/>
            <a:ext cx="5634679" cy="31562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FS_MANS_ph2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988459" lvl="1" indent="-378875" defTabSz="1219170">
              <a:spcBef>
                <a:spcPts val="0"/>
              </a:spcBef>
              <a:spcAft>
                <a:spcPts val="600"/>
              </a:spcAft>
              <a:defRPr/>
            </a:pPr>
            <a:r>
              <a:rPr lang="en-US" altLang="zh-CN" sz="1200" kern="0" dirty="0">
                <a:solidFill>
                  <a:prstClr val="black"/>
                </a:solidFill>
              </a:rPr>
              <a:t> All issues and solutions are recommended and concluded in this meeting</a:t>
            </a:r>
          </a:p>
          <a:p>
            <a:pPr marL="988459" lvl="1" indent="-378875" defTabSz="1219170">
              <a:spcBef>
                <a:spcPts val="0"/>
              </a:spcBef>
              <a:spcAft>
                <a:spcPts val="600"/>
              </a:spcAft>
              <a:defRPr/>
            </a:pPr>
            <a:r>
              <a:rPr lang="en-US" altLang="zh-CN" sz="1200" kern="0" dirty="0">
                <a:solidFill>
                  <a:prstClr val="black"/>
                </a:solidFill>
              </a:rPr>
              <a:t>Corresponding WI is approved.</a:t>
            </a:r>
          </a:p>
          <a:p>
            <a:pPr marL="455073" indent="-455073" defTabSz="1219170">
              <a:spcBef>
                <a:spcPts val="0"/>
              </a:spcBef>
              <a:spcAft>
                <a:spcPts val="0"/>
              </a:spcAft>
              <a:defRPr/>
            </a:pPr>
            <a:r>
              <a:rPr lang="en-US" altLang="zh-CN" sz="1600" kern="0" dirty="0">
                <a:solidFill>
                  <a:prstClr val="black"/>
                </a:solidFill>
              </a:rPr>
              <a:t>Impacts and dependencies on other WGs:</a:t>
            </a:r>
            <a:endParaRPr lang="de-DE" altLang="zh-CN" sz="1600" kern="0" dirty="0">
              <a:solidFill>
                <a:prstClr val="black"/>
              </a:solidFill>
            </a:endParaRPr>
          </a:p>
          <a:p>
            <a:pPr marL="855123" lvl="1" indent="-455073" defTabSz="1219170">
              <a:spcBef>
                <a:spcPts val="0"/>
              </a:spcBef>
              <a:spcAft>
                <a:spcPts val="0"/>
              </a:spcAft>
              <a:defRPr/>
            </a:pPr>
            <a:endParaRPr lang="en-US"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988459" lvl="1" indent="-378875" defTabSz="1219170">
              <a:spcBef>
                <a:spcPts val="0"/>
              </a:spcBef>
              <a:spcAft>
                <a:spcPts val="600"/>
              </a:spcAft>
              <a:defRPr/>
            </a:pPr>
            <a:r>
              <a:rPr lang="en-US" altLang="zh-CN" sz="1200" kern="0" dirty="0">
                <a:solidFill>
                  <a:prstClr val="black"/>
                </a:solidFill>
              </a:rPr>
              <a:t>Waiting for the presentation on SA#100</a:t>
            </a:r>
          </a:p>
          <a:p>
            <a:pPr marL="988459" lvl="1" indent="-378875" defTabSz="1219170">
              <a:spcBef>
                <a:spcPts val="0"/>
              </a:spcBef>
              <a:spcAft>
                <a:spcPts val="600"/>
              </a:spcAft>
              <a:defRPr/>
            </a:pPr>
            <a:r>
              <a:rPr lang="en-US" altLang="zh-CN" sz="1200" kern="0" dirty="0">
                <a:solidFill>
                  <a:prstClr val="black"/>
                </a:solidFill>
              </a:rPr>
              <a:t>Start the following normative phase</a:t>
            </a:r>
            <a:endParaRPr lang="de-DE" altLang="zh-CN" sz="1200" kern="0" dirty="0">
              <a:solidFill>
                <a:prstClr val="black"/>
              </a:solidFill>
            </a:endParaRPr>
          </a:p>
        </p:txBody>
      </p:sp>
    </p:spTree>
    <p:extLst>
      <p:ext uri="{BB962C8B-B14F-4D97-AF65-F5344CB8AC3E}">
        <p14:creationId xmlns:p14="http://schemas.microsoft.com/office/powerpoint/2010/main" val="2018375451"/>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(4/4)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194538608"/>
              </p:ext>
            </p:extLst>
          </p:nvPr>
        </p:nvGraphicFramePr>
        <p:xfrm>
          <a:off x="124354" y="800100"/>
          <a:ext cx="9523912" cy="2071425"/>
        </p:xfrm>
        <a:graphic>
          <a:graphicData uri="http://schemas.openxmlformats.org/drawingml/2006/table">
            <a:tbl>
              <a:tblPr firstRow="1" firstCol="1" bandRow="1">
                <a:tableStyleId>{F5AB1C69-6EDB-4FF4-983F-18BD219EF322}</a:tableStyleId>
              </a:tblPr>
              <a:tblGrid>
                <a:gridCol w="788857">
                  <a:extLst>
                    <a:ext uri="{9D8B030D-6E8A-4147-A177-3AD203B41FA5}">
                      <a16:colId xmlns:a16="http://schemas.microsoft.com/office/drawing/2014/main" val="20000"/>
                    </a:ext>
                  </a:extLst>
                </a:gridCol>
                <a:gridCol w="3220609">
                  <a:extLst>
                    <a:ext uri="{9D8B030D-6E8A-4147-A177-3AD203B41FA5}">
                      <a16:colId xmlns:a16="http://schemas.microsoft.com/office/drawing/2014/main" val="20001"/>
                    </a:ext>
                  </a:extLst>
                </a:gridCol>
                <a:gridCol w="868108">
                  <a:extLst>
                    <a:ext uri="{9D8B030D-6E8A-4147-A177-3AD203B41FA5}">
                      <a16:colId xmlns:a16="http://schemas.microsoft.com/office/drawing/2014/main" val="20002"/>
                    </a:ext>
                  </a:extLst>
                </a:gridCol>
                <a:gridCol w="1012554">
                  <a:extLst>
                    <a:ext uri="{9D8B030D-6E8A-4147-A177-3AD203B41FA5}">
                      <a16:colId xmlns:a16="http://schemas.microsoft.com/office/drawing/2014/main" val="20005"/>
                    </a:ext>
                  </a:extLst>
                </a:gridCol>
                <a:gridCol w="686773">
                  <a:extLst>
                    <a:ext uri="{9D8B030D-6E8A-4147-A177-3AD203B41FA5}">
                      <a16:colId xmlns:a16="http://schemas.microsoft.com/office/drawing/2014/main" val="20006"/>
                    </a:ext>
                  </a:extLst>
                </a:gridCol>
                <a:gridCol w="796068">
                  <a:extLst>
                    <a:ext uri="{9D8B030D-6E8A-4147-A177-3AD203B41FA5}">
                      <a16:colId xmlns:a16="http://schemas.microsoft.com/office/drawing/2014/main" val="2978466853"/>
                    </a:ext>
                  </a:extLst>
                </a:gridCol>
                <a:gridCol w="796068">
                  <a:extLst>
                    <a:ext uri="{9D8B030D-6E8A-4147-A177-3AD203B41FA5}">
                      <a16:colId xmlns:a16="http://schemas.microsoft.com/office/drawing/2014/main" val="20007"/>
                    </a:ext>
                  </a:extLst>
                </a:gridCol>
                <a:gridCol w="1354875">
                  <a:extLst>
                    <a:ext uri="{9D8B030D-6E8A-4147-A177-3AD203B41FA5}">
                      <a16:colId xmlns:a16="http://schemas.microsoft.com/office/drawing/2014/main" val="20008"/>
                    </a:ext>
                  </a:extLst>
                </a:gridCol>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24361">
                <a:tc>
                  <a:txBody>
                    <a:bodyPr/>
                    <a:lstStyle/>
                    <a:p>
                      <a:pPr algn="ctr" fontAlgn="t"/>
                      <a:r>
                        <a:rPr lang="en-US" sz="1000" b="0" i="0" u="none" strike="noStrike" dirty="0">
                          <a:solidFill>
                            <a:srgbClr val="000000"/>
                          </a:solidFill>
                          <a:effectLst/>
                          <a:latin typeface="+mn-lt"/>
                        </a:rPr>
                        <a:t>950034</a:t>
                      </a:r>
                    </a:p>
                  </a:txBody>
                  <a:tcPr marL="6350" marR="6350" marT="6350" marB="0" anchor="ctr"/>
                </a:tc>
                <a:tc>
                  <a:txBody>
                    <a:bodyPr/>
                    <a:lstStyle/>
                    <a:p>
                      <a:pPr algn="l" fontAlgn="t"/>
                      <a:r>
                        <a:rPr lang="en-US" sz="1000" b="0" i="0" u="none" strike="noStrike" dirty="0">
                          <a:solidFill>
                            <a:schemeClr val="tx1"/>
                          </a:solidFill>
                          <a:effectLst/>
                          <a:latin typeface="+mn-lt"/>
                        </a:rPr>
                        <a:t>Study on Management of Trace/MDT phase 2 </a:t>
                      </a:r>
                    </a:p>
                  </a:txBody>
                  <a:tcPr marL="6350" marR="6350" marT="6350" marB="0" anchor="ctr"/>
                </a:tc>
                <a:tc>
                  <a:txBody>
                    <a:bodyPr/>
                    <a:lstStyle/>
                    <a:p>
                      <a:pPr algn="l" fontAlgn="t"/>
                      <a:r>
                        <a:rPr lang="en-US" sz="1000" b="0" i="0" u="none" strike="noStrike" dirty="0">
                          <a:solidFill>
                            <a:schemeClr val="tx1"/>
                          </a:solidFill>
                          <a:effectLst/>
                          <a:latin typeface="+mn-lt"/>
                        </a:rPr>
                        <a:t>FS_5GMDT_Ph2</a:t>
                      </a:r>
                    </a:p>
                  </a:txBody>
                  <a:tcPr marL="6350" marR="6350" marT="635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schemeClr val="tx1"/>
                          </a:solidFill>
                          <a:effectLst/>
                          <a:uLnTx/>
                          <a:uFillTx/>
                          <a:latin typeface="+mn-lt"/>
                          <a:ea typeface="+mn-ea"/>
                          <a:cs typeface="Arial" panose="020B0604020202020204" pitchFamily="34" charset="0"/>
                        </a:rPr>
                        <a:t>SA#100(Jun 2023)</a:t>
                      </a:r>
                      <a:endParaRPr lang="zh-CN" altLang="zh-CN" sz="10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marL="0" algn="ctr" defTabSz="1219170" rtl="0" eaLnBrk="1" fontAlgn="t" latinLnBrk="0" hangingPunct="1"/>
                      <a:r>
                        <a:rPr lang="en-US" sz="1000" b="0" i="0" u="none" strike="noStrike" kern="1200" dirty="0">
                          <a:solidFill>
                            <a:srgbClr val="000000"/>
                          </a:solidFill>
                          <a:effectLst/>
                          <a:latin typeface="+mn-lt"/>
                          <a:ea typeface="+mn-ea"/>
                          <a:cs typeface="+mn-cs"/>
                        </a:rPr>
                        <a:t>70%</a:t>
                      </a:r>
                    </a:p>
                  </a:txBody>
                  <a:tcPr marL="6350" marR="6350" marT="6350" marB="0" anchor="ct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tc>
                <a:tc>
                  <a:txBody>
                    <a:bodyPr/>
                    <a:lstStyle/>
                    <a:p>
                      <a:pPr marL="0" algn="ctr" defTabSz="1219170" rtl="0" eaLnBrk="1" latinLnBrk="0" hangingPunct="1">
                        <a:lnSpc>
                          <a:spcPct val="107000"/>
                        </a:lnSpc>
                        <a:spcAft>
                          <a:spcPts val="800"/>
                        </a:spcAft>
                      </a:pPr>
                      <a:endParaRPr lang="en-GB" sz="1000" b="0" kern="1200" dirty="0">
                        <a:solidFill>
                          <a:schemeClr val="tx1"/>
                        </a:solidFill>
                        <a:effectLst/>
                        <a:latin typeface="+mn-lt"/>
                        <a:ea typeface="+mn-ea"/>
                        <a:cs typeface="Arial" panose="020B0604020202020204" pitchFamily="34" charset="0"/>
                      </a:endParaRPr>
                    </a:p>
                  </a:txBody>
                  <a:tcPr marL="36002" marR="36002" marT="0" marB="0" anchor="ctr"/>
                </a:tc>
                <a:extLst>
                  <a:ext uri="{0D108BD9-81ED-4DB2-BD59-A6C34878D82A}">
                    <a16:rowId xmlns:a16="http://schemas.microsoft.com/office/drawing/2014/main" val="10001"/>
                  </a:ext>
                </a:extLst>
              </a:tr>
              <a:tr h="488370">
                <a:tc>
                  <a:txBody>
                    <a:bodyPr/>
                    <a:lstStyle/>
                    <a:p>
                      <a:pPr algn="ctr" fontAlgn="t"/>
                      <a:r>
                        <a:rPr lang="en-US" sz="1100" b="0" i="0" u="none" strike="noStrike" dirty="0">
                          <a:solidFill>
                            <a:srgbClr val="000000"/>
                          </a:solidFill>
                          <a:effectLst/>
                          <a:latin typeface="+mn-lt"/>
                        </a:rPr>
                        <a:t>960026</a:t>
                      </a:r>
                    </a:p>
                  </a:txBody>
                  <a:tcPr marL="6350" marR="6350" marT="6350" marB="0" anchor="ctr">
                    <a:solidFill>
                      <a:srgbClr val="B2B2B2"/>
                    </a:solidFill>
                  </a:tcPr>
                </a:tc>
                <a:tc>
                  <a:txBody>
                    <a:bodyPr/>
                    <a:lstStyle/>
                    <a:p>
                      <a:pPr algn="l" fontAlgn="t"/>
                      <a:r>
                        <a:rPr lang="en-US" sz="1100" b="0" i="0" u="none" strike="noStrike" dirty="0">
                          <a:solidFill>
                            <a:schemeClr val="tx1"/>
                          </a:solidFill>
                          <a:effectLst/>
                          <a:latin typeface="+mn-lt"/>
                        </a:rPr>
                        <a:t>Study on Management Aspects of IoT NTN Enhancements </a:t>
                      </a:r>
                    </a:p>
                  </a:txBody>
                  <a:tcPr marL="6350" marR="6350" marT="6350" marB="0" anchor="ctr">
                    <a:solidFill>
                      <a:srgbClr val="B2B2B2"/>
                    </a:solidFill>
                  </a:tcPr>
                </a:tc>
                <a:tc>
                  <a:txBody>
                    <a:bodyPr/>
                    <a:lstStyle/>
                    <a:p>
                      <a:pPr algn="l" fontAlgn="t"/>
                      <a:r>
                        <a:rPr lang="en-US" sz="1100" b="0" i="0" u="none" strike="noStrike" dirty="0" err="1">
                          <a:solidFill>
                            <a:srgbClr val="000000"/>
                          </a:solidFill>
                          <a:effectLst/>
                          <a:latin typeface="+mn-lt"/>
                        </a:rPr>
                        <a:t>FS_IoT_NTN</a:t>
                      </a:r>
                      <a:endParaRPr lang="en-US" sz="11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100" b="0" kern="1200" dirty="0">
                          <a:solidFill>
                            <a:schemeClr val="tx1"/>
                          </a:solidFill>
                          <a:effectLst/>
                          <a:latin typeface="+mn-lt"/>
                          <a:ea typeface="+mn-ea"/>
                          <a:cs typeface="Arial" panose="020B0604020202020204" pitchFamily="34" charset="0"/>
                        </a:rPr>
                        <a:t>SA#99 (Mar. 2023)</a:t>
                      </a:r>
                      <a:r>
                        <a:rPr lang="en-US" altLang="zh-CN" sz="1100" b="1" kern="1200" dirty="0">
                          <a:solidFill>
                            <a:srgbClr val="0000FF"/>
                          </a:solidFill>
                          <a:effectLst/>
                          <a:latin typeface="+mn-lt"/>
                          <a:ea typeface="+mn-ea"/>
                          <a:cs typeface="Arial" panose="020B0604020202020204" pitchFamily="34" charset="0"/>
                        </a:rPr>
                        <a:t> -&gt; SA#100 (Jun 2023)</a:t>
                      </a:r>
                    </a:p>
                  </a:txBody>
                  <a:tcPr marL="9525" marR="9525" marT="9525" marB="9525" anchor="ctr">
                    <a:solidFill>
                      <a:srgbClr val="B2B2B2"/>
                    </a:solidFill>
                  </a:tcPr>
                </a:tc>
                <a:tc>
                  <a:txBody>
                    <a:bodyPr/>
                    <a:lstStyle/>
                    <a:p>
                      <a:pPr algn="ctr" fontAlgn="t"/>
                      <a:r>
                        <a:rPr lang="en-US" sz="1100" b="0" i="0" u="none" strike="noStrike" dirty="0">
                          <a:solidFill>
                            <a:srgbClr val="000000"/>
                          </a:solidFill>
                          <a:effectLst/>
                          <a:latin typeface="+mn-lt"/>
                        </a:rPr>
                        <a:t>95%</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100" b="0" i="0" u="none" strike="noStrike" kern="1200" dirty="0">
                          <a:solidFill>
                            <a:srgbClr val="000000"/>
                          </a:solidFill>
                          <a:effectLst/>
                          <a:latin typeface="+mn-lt"/>
                          <a:ea typeface="+mn-ea"/>
                          <a:cs typeface="+mn-cs"/>
                        </a:rPr>
                        <a:t>SP-220490</a:t>
                      </a:r>
                    </a:p>
                  </a:txBody>
                  <a:tcPr marL="9525" marR="9525" marT="9525" marB="9525" anchor="ctr">
                    <a:solidFill>
                      <a:srgbClr val="B2B2B2"/>
                    </a:solidFill>
                  </a:tcPr>
                </a:tc>
                <a:tc>
                  <a:txBody>
                    <a:bodyPr/>
                    <a:lstStyle/>
                    <a:p>
                      <a:pPr algn="ctr">
                        <a:lnSpc>
                          <a:spcPct val="107000"/>
                        </a:lnSpc>
                        <a:spcAft>
                          <a:spcPts val="800"/>
                        </a:spcAft>
                      </a:pPr>
                      <a:r>
                        <a:rPr lang="en-GB" sz="11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100" b="0" i="0" u="none" strike="noStrike" kern="1200" dirty="0">
                        <a:solidFill>
                          <a:srgbClr val="0000FF"/>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r h="488370">
                <a:tc>
                  <a:txBody>
                    <a:bodyPr/>
                    <a:lstStyle/>
                    <a:p>
                      <a:pPr algn="ctr" fontAlgn="t"/>
                      <a:r>
                        <a:rPr lang="en-US" sz="1000" b="0" i="0" u="none" strike="noStrike" dirty="0">
                          <a:solidFill>
                            <a:srgbClr val="000000"/>
                          </a:solidFill>
                          <a:effectLst/>
                          <a:latin typeface="+mn-lt"/>
                        </a:rPr>
                        <a:t>970029</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Study on Data management phase 2</a:t>
                      </a:r>
                      <a:endParaRPr lang="zh-CN" sz="1000" kern="1200" dirty="0">
                        <a:solidFill>
                          <a:schemeClr val="tx1"/>
                        </a:solidFill>
                        <a:effectLst/>
                        <a:latin typeface="+mn-lt"/>
                        <a:ea typeface="宋体" panose="02010600030101010101" pitchFamily="2" charset="-122"/>
                        <a:cs typeface="+mn-cs"/>
                      </a:endParaRPr>
                    </a:p>
                  </a:txBody>
                  <a:tcPr marL="9525" marR="9525" marT="9525" marB="9525"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FS_MADCOL_ph2</a:t>
                      </a:r>
                      <a:endParaRPr lang="zh-CN" altLang="en-US" sz="1000" kern="1200" dirty="0">
                        <a:solidFill>
                          <a:schemeClr val="tx1"/>
                        </a:solidFill>
                        <a:effectLst/>
                        <a:latin typeface="+mn-lt"/>
                        <a:ea typeface="+mn-ea"/>
                        <a:cs typeface="+mn-cs"/>
                      </a:endParaRPr>
                    </a:p>
                  </a:txBody>
                  <a:tcPr marL="9525" marR="9525" marT="9525" marB="9525"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 (Jun 2023) </a:t>
                      </a:r>
                      <a:r>
                        <a:rPr lang="en-US" altLang="zh-CN" sz="1000" b="1" kern="1200" dirty="0">
                          <a:solidFill>
                            <a:srgbClr val="0000FF"/>
                          </a:solidFill>
                          <a:effectLst/>
                          <a:latin typeface="+mn-lt"/>
                          <a:ea typeface="+mn-ea"/>
                          <a:cs typeface="Arial" panose="020B0604020202020204" pitchFamily="34" charset="0"/>
                        </a:rPr>
                        <a:t>-&gt; SA#103 (Mar 2024)</a:t>
                      </a:r>
                      <a:endParaRPr lang="en-US" altLang="zh-CN" sz="1000" b="0" kern="1200" dirty="0">
                        <a:solidFill>
                          <a:schemeClr val="tx1"/>
                        </a:solidFill>
                        <a:effectLst/>
                        <a:latin typeface="+mn-lt"/>
                        <a:ea typeface="+mn-ea"/>
                        <a:cs typeface="Arial" panose="020B0604020202020204" pitchFamily="34" charset="0"/>
                      </a:endParaRPr>
                    </a:p>
                  </a:txBody>
                  <a:tcPr marL="9525" marR="9525" marT="9525" marB="9525" anchor="ctr"/>
                </a:tc>
                <a:tc>
                  <a:txBody>
                    <a:bodyPr/>
                    <a:lstStyle/>
                    <a:p>
                      <a:pPr algn="ctr" fontAlgn="t"/>
                      <a:r>
                        <a:rPr lang="en-US" sz="1000" b="0" i="0" u="none" strike="noStrike" dirty="0">
                          <a:solidFill>
                            <a:srgbClr val="000000"/>
                          </a:solidFill>
                          <a:effectLst/>
                          <a:latin typeface="+mn-lt"/>
                        </a:rPr>
                        <a:t>15%</a:t>
                      </a:r>
                    </a:p>
                  </a:txBody>
                  <a:tcPr marL="6350" marR="6350" marT="6350"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tx1"/>
                          </a:solidFill>
                          <a:effectLst/>
                          <a:latin typeface="+mn-lt"/>
                          <a:ea typeface="+mn-ea"/>
                          <a:cs typeface="+mn-cs"/>
                        </a:rPr>
                        <a:t>SP-220842</a:t>
                      </a:r>
                      <a:endParaRPr lang="zh-CN" altLang="zh-CN" sz="1000" kern="1200" dirty="0">
                        <a:solidFill>
                          <a:schemeClr val="tx1"/>
                        </a:solidFill>
                        <a:effectLst/>
                        <a:latin typeface="+mn-lt"/>
                        <a:ea typeface="+mn-ea"/>
                        <a:cs typeface="+mn-cs"/>
                      </a:endParaRP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nchor="ctr"/>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extLst>
                  <a:ext uri="{0D108BD9-81ED-4DB2-BD59-A6C34878D82A}">
                    <a16:rowId xmlns:a16="http://schemas.microsoft.com/office/drawing/2014/main" val="44296599"/>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3" y="3042042"/>
            <a:ext cx="4116050" cy="45144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FS_5GMDT_Ph2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de-DE" sz="1200" kern="0" dirty="0">
                <a:solidFill>
                  <a:prstClr val="black"/>
                </a:solidFill>
              </a:rPr>
              <a:t>All the key issues have been concluded and this study is proposed to be closed.</a:t>
            </a:r>
            <a:endParaRPr lang="de-DE" altLang="de-DE" sz="120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Impacts and dependencies on other WGs:</a:t>
            </a:r>
          </a:p>
          <a:p>
            <a:pPr marL="400050" lvl="1" indent="0" defTabSz="1219170">
              <a:spcBef>
                <a:spcPts val="0"/>
              </a:spcBef>
              <a:spcAft>
                <a:spcPts val="0"/>
              </a:spcAft>
              <a:buNone/>
              <a:defRPr/>
            </a:pPr>
            <a:endParaRPr lang="en-US" altLang="zh-CN" sz="1100" dirty="0"/>
          </a:p>
          <a:p>
            <a:pPr marL="455073" lvl="1" indent="-455073" defTabSz="1219170">
              <a:spcBef>
                <a:spcPts val="0"/>
              </a:spcBef>
              <a:spcAft>
                <a:spcPts val="0"/>
              </a:spcAft>
              <a:buBlip>
                <a:blip r:embed="rId2"/>
              </a:buBlip>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Waiting for the presentation on SA#100</a:t>
            </a:r>
          </a:p>
          <a:p>
            <a:pPr marL="855123" lvl="1" indent="-455073" defTabSz="1219170">
              <a:spcBef>
                <a:spcPts val="0"/>
              </a:spcBef>
              <a:spcAft>
                <a:spcPts val="0"/>
              </a:spcAft>
              <a:defRPr/>
            </a:pPr>
            <a:r>
              <a:rPr lang="en-US" altLang="zh-CN" sz="1200" kern="0" dirty="0">
                <a:solidFill>
                  <a:prstClr val="black"/>
                </a:solidFill>
              </a:rPr>
              <a:t>Starting the normative phase</a:t>
            </a:r>
            <a:endParaRPr lang="de-DE" altLang="zh-CN" sz="12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4381082" y="3085219"/>
            <a:ext cx="3760744" cy="2470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FS_IoT_NTN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latin typeface="Calibri"/>
              </a:rPr>
              <a:t>Progress since SA5#149:</a:t>
            </a:r>
          </a:p>
          <a:p>
            <a:pPr marL="855123" lvl="1" indent="-455073" defTabSz="1219170">
              <a:spcBef>
                <a:spcPts val="0"/>
              </a:spcBef>
              <a:spcAft>
                <a:spcPts val="0"/>
              </a:spcAft>
              <a:defRPr/>
            </a:pPr>
            <a:r>
              <a:rPr lang="en-US" altLang="de-DE" sz="1200" kern="0" dirty="0">
                <a:solidFill>
                  <a:prstClr val="black"/>
                </a:solidFill>
              </a:rPr>
              <a:t>Update use case and potential solutions and make some clean up</a:t>
            </a:r>
          </a:p>
          <a:p>
            <a:pPr marL="455073" indent="-455073" defTabSz="1219170">
              <a:spcBef>
                <a:spcPts val="0"/>
              </a:spcBef>
              <a:spcAft>
                <a:spcPts val="0"/>
              </a:spcAft>
              <a:defRPr/>
            </a:pPr>
            <a:r>
              <a:rPr lang="en-US" sz="1600" kern="0" dirty="0">
                <a:solidFill>
                  <a:prstClr val="black"/>
                </a:solidFill>
                <a:latin typeface="Calibri"/>
              </a:rPr>
              <a:t>Impacts and dependencies on other WGs:</a:t>
            </a:r>
            <a:endParaRPr lang="de-DE" sz="1600" kern="0" dirty="0">
              <a:solidFill>
                <a:prstClr val="black"/>
              </a:solidFill>
              <a:latin typeface="Calibri"/>
            </a:endParaRPr>
          </a:p>
          <a:p>
            <a:pPr marL="855123" lvl="1" indent="-455073" defTabSz="1219170">
              <a:spcBef>
                <a:spcPts val="0"/>
              </a:spcBef>
              <a:spcAft>
                <a:spcPts val="0"/>
              </a:spcAft>
              <a:defRPr/>
            </a:pPr>
            <a:r>
              <a:rPr lang="en-US" altLang="zh-CN" sz="1200" kern="0" dirty="0">
                <a:solidFill>
                  <a:prstClr val="black"/>
                </a:solidFill>
              </a:rPr>
              <a:t>None</a:t>
            </a:r>
            <a:endParaRPr lang="en-US" sz="1200" kern="0" dirty="0">
              <a:solidFill>
                <a:prstClr val="black"/>
              </a:solidFill>
            </a:endParaRPr>
          </a:p>
          <a:p>
            <a:pPr marL="455073" indent="-455073" defTabSz="1219170">
              <a:spcBef>
                <a:spcPts val="0"/>
              </a:spcBef>
              <a:spcAft>
                <a:spcPts val="0"/>
              </a:spcAft>
              <a:defRPr/>
            </a:pPr>
            <a:r>
              <a:rPr lang="de-DE" sz="1600" kern="0" dirty="0">
                <a:solidFill>
                  <a:prstClr val="black"/>
                </a:solidFill>
                <a:latin typeface="Calibri"/>
              </a:rPr>
              <a:t>Next steps:</a:t>
            </a:r>
          </a:p>
          <a:p>
            <a:pPr marL="855123" lvl="1" indent="-455073" defTabSz="1219170">
              <a:spcBef>
                <a:spcPts val="0"/>
              </a:spcBef>
              <a:spcAft>
                <a:spcPts val="0"/>
              </a:spcAft>
              <a:defRPr/>
            </a:pPr>
            <a:r>
              <a:rPr lang="de-DE" sz="1200" kern="0" dirty="0">
                <a:solidFill>
                  <a:prstClr val="black"/>
                </a:solidFill>
              </a:rPr>
              <a:t>for information and approval</a:t>
            </a:r>
            <a:endParaRPr lang="de-DE" sz="1200" kern="0" dirty="0">
              <a:solidFill>
                <a:prstClr val="black"/>
              </a:solidFill>
              <a:latin typeface="Calibri"/>
            </a:endParaRPr>
          </a:p>
        </p:txBody>
      </p:sp>
      <p:sp>
        <p:nvSpPr>
          <p:cNvPr id="6" name="Content Placeholder 7">
            <a:extLst>
              <a:ext uri="{FF2B5EF4-FFF2-40B4-BE49-F238E27FC236}">
                <a16:creationId xmlns:a16="http://schemas.microsoft.com/office/drawing/2014/main" id="{5C233DE2-9712-42A0-9829-255A1F95998C}"/>
              </a:ext>
            </a:extLst>
          </p:cNvPr>
          <p:cNvSpPr txBox="1">
            <a:spLocks/>
          </p:cNvSpPr>
          <p:nvPr/>
        </p:nvSpPr>
        <p:spPr>
          <a:xfrm>
            <a:off x="8336001" y="3085219"/>
            <a:ext cx="3349210"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FS_MADCOL_ph2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988459" lvl="1" indent="-378875" defTabSz="1219170">
              <a:defRPr/>
            </a:pPr>
            <a:r>
              <a:rPr lang="en-US" altLang="zh-CN" sz="1200" kern="0" dirty="0">
                <a:solidFill>
                  <a:prstClr val="black"/>
                </a:solidFill>
              </a:rPr>
              <a:t>New issue on external data management and initial part of the solution has been agreed for the same.</a:t>
            </a:r>
          </a:p>
          <a:p>
            <a:pPr marL="455073" indent="-455073" defTabSz="1219170">
              <a:spcBef>
                <a:spcPts val="0"/>
              </a:spcBef>
              <a:spcAft>
                <a:spcPts val="0"/>
              </a:spcAft>
              <a:defRPr/>
            </a:pPr>
            <a:r>
              <a:rPr lang="en-US" altLang="zh-CN" sz="1600" kern="0" dirty="0">
                <a:solidFill>
                  <a:prstClr val="black"/>
                </a:solidFill>
              </a:rPr>
              <a:t>Impacts and dependencies on other WGs:</a:t>
            </a:r>
          </a:p>
          <a:p>
            <a:pPr marL="988459" lvl="1" indent="-378875" defTabSz="1219170">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endParaRPr lang="en-US" altLang="zh-CN" sz="1200" dirty="0"/>
          </a:p>
        </p:txBody>
      </p:sp>
    </p:spTree>
    <p:extLst>
      <p:ext uri="{BB962C8B-B14F-4D97-AF65-F5344CB8AC3E}">
        <p14:creationId xmlns:p14="http://schemas.microsoft.com/office/powerpoint/2010/main" val="107606558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9985057-8F2A-44BF-9F53-9E66C674A60C}"/>
              </a:ext>
            </a:extLst>
          </p:cNvPr>
          <p:cNvSpPr>
            <a:spLocks noGrp="1"/>
          </p:cNvSpPr>
          <p:nvPr>
            <p:ph type="title"/>
          </p:nvPr>
        </p:nvSpPr>
        <p:spPr/>
        <p:txBody>
          <a:bodyPr/>
          <a:lstStyle/>
          <a:p>
            <a:r>
              <a:rPr lang="en-GB" altLang="en-US" sz="2800" dirty="0"/>
              <a:t>Summary - </a:t>
            </a:r>
            <a:r>
              <a:rPr lang="en-US" altLang="zh-CN" sz="2800" kern="0" dirty="0"/>
              <a:t>Rel-18 SI - Support of New Services</a:t>
            </a:r>
            <a:endParaRPr lang="en-US" altLang="en-US" sz="2800" dirty="0"/>
          </a:p>
        </p:txBody>
      </p:sp>
      <p:sp>
        <p:nvSpPr>
          <p:cNvPr id="6259" name="TextBox 1">
            <a:extLst>
              <a:ext uri="{FF2B5EF4-FFF2-40B4-BE49-F238E27FC236}">
                <a16:creationId xmlns:a16="http://schemas.microsoft.com/office/drawing/2014/main"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08704649"/>
              </p:ext>
            </p:extLst>
          </p:nvPr>
        </p:nvGraphicFramePr>
        <p:xfrm>
          <a:off x="160750" y="1092046"/>
          <a:ext cx="9514408" cy="4902354"/>
        </p:xfrm>
        <a:graphic>
          <a:graphicData uri="http://schemas.openxmlformats.org/drawingml/2006/table">
            <a:tbl>
              <a:tblPr firstRow="1" firstCol="1" bandRow="1">
                <a:tableStyleId>{F5AB1C69-6EDB-4FF4-983F-18BD219EF322}</a:tableStyleId>
              </a:tblPr>
              <a:tblGrid>
                <a:gridCol w="650342">
                  <a:extLst>
                    <a:ext uri="{9D8B030D-6E8A-4147-A177-3AD203B41FA5}">
                      <a16:colId xmlns:a16="http://schemas.microsoft.com/office/drawing/2014/main" val="20000"/>
                    </a:ext>
                  </a:extLst>
                </a:gridCol>
                <a:gridCol w="2800093">
                  <a:extLst>
                    <a:ext uri="{9D8B030D-6E8A-4147-A177-3AD203B41FA5}">
                      <a16:colId xmlns:a16="http://schemas.microsoft.com/office/drawing/2014/main" val="20001"/>
                    </a:ext>
                  </a:extLst>
                </a:gridCol>
                <a:gridCol w="1053518">
                  <a:extLst>
                    <a:ext uri="{9D8B030D-6E8A-4147-A177-3AD203B41FA5}">
                      <a16:colId xmlns:a16="http://schemas.microsoft.com/office/drawing/2014/main" val="20002"/>
                    </a:ext>
                  </a:extLst>
                </a:gridCol>
                <a:gridCol w="1393558">
                  <a:extLst>
                    <a:ext uri="{9D8B030D-6E8A-4147-A177-3AD203B41FA5}">
                      <a16:colId xmlns:a16="http://schemas.microsoft.com/office/drawing/2014/main" val="20005"/>
                    </a:ext>
                  </a:extLst>
                </a:gridCol>
                <a:gridCol w="633763">
                  <a:extLst>
                    <a:ext uri="{9D8B030D-6E8A-4147-A177-3AD203B41FA5}">
                      <a16:colId xmlns:a16="http://schemas.microsoft.com/office/drawing/2014/main" val="20006"/>
                    </a:ext>
                  </a:extLst>
                </a:gridCol>
                <a:gridCol w="789451">
                  <a:extLst>
                    <a:ext uri="{9D8B030D-6E8A-4147-A177-3AD203B41FA5}">
                      <a16:colId xmlns:a16="http://schemas.microsoft.com/office/drawing/2014/main" val="4104336562"/>
                    </a:ext>
                  </a:extLst>
                </a:gridCol>
                <a:gridCol w="789451">
                  <a:extLst>
                    <a:ext uri="{9D8B030D-6E8A-4147-A177-3AD203B41FA5}">
                      <a16:colId xmlns:a16="http://schemas.microsoft.com/office/drawing/2014/main" val="20007"/>
                    </a:ext>
                  </a:extLst>
                </a:gridCol>
                <a:gridCol w="1404232">
                  <a:extLst>
                    <a:ext uri="{9D8B030D-6E8A-4147-A177-3AD203B41FA5}">
                      <a16:colId xmlns:a16="http://schemas.microsoft.com/office/drawing/2014/main" val="20008"/>
                    </a:ext>
                  </a:extLst>
                </a:gridCol>
              </a:tblGrid>
              <a:tr h="310335">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737639">
                <a:tc>
                  <a:txBody>
                    <a:bodyPr/>
                    <a:lstStyle/>
                    <a:p>
                      <a:pPr algn="ctr" fontAlgn="t"/>
                      <a:r>
                        <a:rPr lang="en-US" sz="1000" b="0" i="0" u="none" strike="noStrike" dirty="0">
                          <a:solidFill>
                            <a:srgbClr val="000000"/>
                          </a:solidFill>
                          <a:effectLst/>
                          <a:latin typeface="+mn-lt"/>
                        </a:rPr>
                        <a:t>940035</a:t>
                      </a:r>
                    </a:p>
                  </a:txBody>
                  <a:tcPr marL="6350" marR="6350" marT="6350" marB="0" anchor="ctr">
                    <a:solidFill>
                      <a:schemeClr val="bg1">
                        <a:lumMod val="65000"/>
                      </a:schemeClr>
                    </a:solidFill>
                  </a:tcPr>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nchor="ctr">
                    <a:solidFill>
                      <a:schemeClr val="bg1">
                        <a:lumMod val="65000"/>
                      </a:schemeClr>
                    </a:solidFill>
                  </a:tcPr>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nchor="ctr">
                    <a:solidFill>
                      <a:schemeClr val="bg1">
                        <a:lumMod val="6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nchor="ctr">
                    <a:solidFill>
                      <a:schemeClr val="bg1">
                        <a:lumMod val="65000"/>
                      </a:schemeClr>
                    </a:solidFill>
                  </a:tcPr>
                </a:tc>
                <a:tc>
                  <a:txBody>
                    <a:bodyPr/>
                    <a:lstStyle/>
                    <a:p>
                      <a:pPr algn="ctr" fontAlgn="t"/>
                      <a:r>
                        <a:rPr lang="en-GB" sz="1000" b="0" i="0" u="none" strike="noStrike" kern="1200" dirty="0">
                          <a:solidFill>
                            <a:srgbClr val="0000FF"/>
                          </a:solidFill>
                          <a:effectLst/>
                          <a:highlight>
                            <a:srgbClr val="00FF00"/>
                          </a:highlight>
                          <a:latin typeface="+mn-lt"/>
                          <a:ea typeface="+mn-ea"/>
                          <a:cs typeface="+mn-cs"/>
                        </a:rPr>
                        <a:t>100%</a:t>
                      </a:r>
                      <a:endParaRPr lang="en-US" sz="1000" b="0" i="0" u="none" strike="noStrike" dirty="0">
                        <a:solidFill>
                          <a:srgbClr val="000000"/>
                        </a:solidFill>
                        <a:effectLst/>
                        <a:latin typeface="+mn-lt"/>
                      </a:endParaRPr>
                    </a:p>
                  </a:txBody>
                  <a:tcPr marL="6350" marR="6350" marT="6350" marB="0" anchor="ctr">
                    <a:solidFill>
                      <a:schemeClr val="bg1">
                        <a:lumMod val="65000"/>
                      </a:schemeClr>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chemeClr val="bg1">
                        <a:lumMod val="65000"/>
                      </a:schemeClr>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chemeClr val="bg1">
                        <a:lumMod val="65000"/>
                      </a:schemeClr>
                    </a:solidFill>
                  </a:tcPr>
                </a:tc>
                <a:tc>
                  <a:txBody>
                    <a:bodyPr/>
                    <a:lstStyle/>
                    <a:p>
                      <a:pPr>
                        <a:lnSpc>
                          <a:spcPct val="107000"/>
                        </a:lnSpc>
                        <a:spcAft>
                          <a:spcPts val="800"/>
                        </a:spcAft>
                      </a:pPr>
                      <a:endParaRPr lang="en-GB" sz="1000" dirty="0">
                        <a:solidFill>
                          <a:schemeClr val="tx1"/>
                        </a:solidFill>
                        <a:latin typeface="+mn-lt"/>
                      </a:endParaRPr>
                    </a:p>
                  </a:txBody>
                  <a:tcPr marL="36002" marR="36002" marT="0" marB="0" anchor="ctr">
                    <a:solidFill>
                      <a:schemeClr val="bg1">
                        <a:lumMod val="65000"/>
                      </a:schemeClr>
                    </a:solidFill>
                  </a:tcPr>
                </a:tc>
                <a:extLst>
                  <a:ext uri="{0D108BD9-81ED-4DB2-BD59-A6C34878D82A}">
                    <a16:rowId xmlns:a16="http://schemas.microsoft.com/office/drawing/2014/main" val="10001"/>
                  </a:ext>
                </a:extLst>
              </a:tr>
              <a:tr h="536858">
                <a:tc>
                  <a:txBody>
                    <a:bodyPr/>
                    <a:lstStyle/>
                    <a:p>
                      <a:pPr algn="ctr" fontAlgn="t"/>
                      <a:r>
                        <a:rPr lang="en-US" sz="1000" b="0" i="0" u="none" strike="noStrike" dirty="0">
                          <a:solidFill>
                            <a:srgbClr val="000000"/>
                          </a:solidFill>
                          <a:effectLst/>
                          <a:latin typeface="+mn-lt"/>
                        </a:rPr>
                        <a:t>940036</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FS_EE5G_Ph2</a:t>
                      </a: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50%</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r h="737639">
                <a:tc>
                  <a:txBody>
                    <a:bodyPr/>
                    <a:lstStyle/>
                    <a:p>
                      <a:pPr algn="ctr" fontAlgn="t"/>
                      <a:r>
                        <a:rPr lang="en-US" sz="1000" b="0" i="0" u="none" strike="noStrike" dirty="0">
                          <a:solidFill>
                            <a:srgbClr val="000000"/>
                          </a:solidFill>
                          <a:effectLst/>
                          <a:latin typeface="+mn-lt"/>
                        </a:rPr>
                        <a:t>940040</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FS_NSOEU</a:t>
                      </a: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rgbClr val="B2B2B2"/>
                    </a:solidFill>
                  </a:tcPr>
                </a:tc>
                <a:tc>
                  <a:txBody>
                    <a:bodyPr/>
                    <a:lstStyle/>
                    <a:p>
                      <a:pPr algn="ctr">
                        <a:lnSpc>
                          <a:spcPct val="107000"/>
                        </a:lnSpc>
                        <a:spcAft>
                          <a:spcPts val="800"/>
                        </a:spcAft>
                      </a:pPr>
                      <a:r>
                        <a:rPr lang="en-GB" altLang="zh-CN" sz="1000" b="0" i="0" u="none" strike="noStrike" kern="1200" dirty="0">
                          <a:solidFill>
                            <a:schemeClr val="tx1"/>
                          </a:solidFill>
                          <a:effectLst/>
                          <a:latin typeface="+mn-lt"/>
                          <a:ea typeface="+mn-ea"/>
                          <a:cs typeface="+mn-cs"/>
                        </a:rPr>
                        <a:t>95%</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nchor="ctr">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b="0" i="0" u="none" strike="noStrike" kern="1200" dirty="0">
                          <a:solidFill>
                            <a:srgbClr val="0000FF"/>
                          </a:solidFill>
                          <a:effectLst/>
                          <a:highlight>
                            <a:srgbClr val="00FF00"/>
                          </a:highlight>
                          <a:latin typeface="+mn-lt"/>
                          <a:ea typeface="+mn-ea"/>
                          <a:cs typeface="+mn-cs"/>
                        </a:rPr>
                        <a:t>100%</a:t>
                      </a:r>
                    </a:p>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3"/>
                  </a:ext>
                </a:extLst>
              </a:tr>
              <a:tr h="737639">
                <a:tc>
                  <a:txBody>
                    <a:bodyPr/>
                    <a:lstStyle/>
                    <a:p>
                      <a:pPr algn="ctr" fontAlgn="t"/>
                      <a:r>
                        <a:rPr lang="en-US" sz="1000" b="0" i="0" u="none" strike="noStrike" dirty="0">
                          <a:solidFill>
                            <a:srgbClr val="000000"/>
                          </a:solidFill>
                          <a:effectLst/>
                          <a:latin typeface="+mn-lt"/>
                        </a:rPr>
                        <a:t>940032</a:t>
                      </a:r>
                    </a:p>
                  </a:txBody>
                  <a:tcPr marL="6350" marR="6350" marT="6350" marB="0" anchor="ctr"/>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nchor="ctr"/>
                </a:tc>
                <a:tc>
                  <a:txBody>
                    <a:bodyPr/>
                    <a:lstStyle/>
                    <a:p>
                      <a:pPr algn="l" fontAlgn="t"/>
                      <a:r>
                        <a:rPr lang="en-US" sz="1000" b="0" i="0" u="none" strike="noStrike" dirty="0">
                          <a:solidFill>
                            <a:srgbClr val="000000"/>
                          </a:solidFill>
                          <a:effectLst/>
                          <a:latin typeface="+mn-lt"/>
                        </a:rPr>
                        <a:t>FS_KQI_5G</a:t>
                      </a:r>
                    </a:p>
                  </a:txBody>
                  <a:tcPr marL="6350" marR="6350" marT="635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nchor="ct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55%</a:t>
                      </a:r>
                    </a:p>
                  </a:txBody>
                  <a:tcPr marL="36002" marR="36002" marT="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nchor="ctr"/>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4"/>
                  </a:ext>
                </a:extLst>
              </a:tr>
              <a:tr h="737639">
                <a:tc>
                  <a:txBody>
                    <a:bodyPr/>
                    <a:lstStyle/>
                    <a:p>
                      <a:pPr algn="ctr" fontAlgn="t"/>
                      <a:r>
                        <a:rPr lang="en-US" sz="1000" b="0" i="0" u="none" strike="noStrike" dirty="0">
                          <a:solidFill>
                            <a:srgbClr val="000000"/>
                          </a:solidFill>
                          <a:effectLst/>
                          <a:latin typeface="+mn-lt"/>
                        </a:rPr>
                        <a:t>940038</a:t>
                      </a:r>
                    </a:p>
                  </a:txBody>
                  <a:tcPr marL="6350" marR="6350" marT="6350" marB="0" anchor="ctr"/>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nchor="ctr"/>
                </a:tc>
                <a:tc>
                  <a:txBody>
                    <a:bodyPr/>
                    <a:lstStyle/>
                    <a:p>
                      <a:pPr algn="l" fontAlgn="t"/>
                      <a:r>
                        <a:rPr lang="en-US" sz="1000" b="0" i="0" u="none" strike="noStrike">
                          <a:solidFill>
                            <a:srgbClr val="000000"/>
                          </a:solidFill>
                          <a:effectLst/>
                          <a:latin typeface="+mn-lt"/>
                        </a:rPr>
                        <a:t>FS_DCSA</a:t>
                      </a:r>
                    </a:p>
                  </a:txBody>
                  <a:tcPr marL="6350" marR="6350" marT="635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nchor="ct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45%</a:t>
                      </a:r>
                    </a:p>
                  </a:txBody>
                  <a:tcPr marL="36002" marR="36002" marT="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nchor="ctr"/>
                </a:tc>
                <a:tc>
                  <a:txBody>
                    <a:bodyPr/>
                    <a:lstStyle/>
                    <a:p>
                      <a:pPr algn="ctr">
                        <a:lnSpc>
                          <a:spcPct val="107000"/>
                        </a:lnSpc>
                        <a:spcAft>
                          <a:spcPts val="800"/>
                        </a:spcAft>
                      </a:pPr>
                      <a:r>
                        <a:rPr lang="en-GB" sz="1000" b="0" i="0" u="none" strike="noStrike" kern="1200">
                          <a:solidFill>
                            <a:srgbClr val="0000FF"/>
                          </a:solidFill>
                          <a:effectLst/>
                          <a:latin typeface="+mn-lt"/>
                          <a:ea typeface="+mn-ea"/>
                          <a:cs typeface="+mn-cs"/>
                        </a:rPr>
                        <a:t>60%</a:t>
                      </a: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5"/>
                  </a:ext>
                </a:extLst>
              </a:tr>
              <a:tr h="737639">
                <a:tc>
                  <a:txBody>
                    <a:bodyPr/>
                    <a:lstStyle/>
                    <a:p>
                      <a:pPr algn="ctr" fontAlgn="t"/>
                      <a:r>
                        <a:rPr lang="en-US" sz="1000" b="0" i="0" u="none" strike="noStrike" dirty="0">
                          <a:solidFill>
                            <a:srgbClr val="000000"/>
                          </a:solidFill>
                          <a:effectLst/>
                          <a:latin typeface="+mn-lt"/>
                        </a:rPr>
                        <a:t>910026</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FS_NSCE</a:t>
                      </a: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SA#100(June 2023)</a:t>
                      </a:r>
                      <a:endParaRPr lang="zh-CN" altLang="en-US" sz="1000" b="0" kern="1200" baseline="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marL="0" algn="ctr" defTabSz="1219170" rtl="0" eaLnBrk="1" latinLnBrk="0" hangingPunct="1">
                        <a:lnSpc>
                          <a:spcPct val="107000"/>
                        </a:lnSpc>
                        <a:spcAft>
                          <a:spcPts val="800"/>
                        </a:spcAft>
                      </a:pPr>
                      <a:endParaRPr lang="en-GB" sz="1000" b="0" i="0" u="none" strike="noStrike" kern="1200" dirty="0">
                        <a:solidFill>
                          <a:schemeClr val="tx1"/>
                        </a:solidFill>
                        <a:effectLst/>
                        <a:latin typeface="+mn-lt"/>
                        <a:ea typeface="+mn-ea"/>
                        <a:cs typeface="+mn-cs"/>
                      </a:endParaRPr>
                    </a:p>
                    <a:p>
                      <a:pPr marL="0" algn="ctr" defTabSz="1219170" rtl="0" eaLnBrk="1" latinLnBrk="0" hangingPunct="1">
                        <a:lnSpc>
                          <a:spcPct val="107000"/>
                        </a:lnSpc>
                        <a:spcAft>
                          <a:spcPts val="800"/>
                        </a:spcAft>
                      </a:pPr>
                      <a:r>
                        <a:rPr lang="en-GB" sz="1000" b="0" i="0" u="none" strike="noStrike" kern="1200" dirty="0">
                          <a:solidFill>
                            <a:schemeClr val="tx1"/>
                          </a:solidFill>
                          <a:effectLst/>
                          <a:latin typeface="+mn-lt"/>
                          <a:ea typeface="+mn-ea"/>
                          <a:cs typeface="+mn-cs"/>
                        </a:rPr>
                        <a:t>98%</a:t>
                      </a:r>
                    </a:p>
                  </a:txBody>
                  <a:tcPr marL="36002" marR="36002" marT="0" marB="0">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nchor="ctr">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6"/>
                  </a:ext>
                </a:extLst>
              </a:tr>
              <a:tr h="366966">
                <a:tc>
                  <a:txBody>
                    <a:bodyPr/>
                    <a:lstStyle/>
                    <a:p>
                      <a:pPr algn="ctr" fontAlgn="t"/>
                      <a:r>
                        <a:rPr lang="en-US" sz="1000" b="0" i="0" u="none" strike="noStrike" dirty="0">
                          <a:solidFill>
                            <a:srgbClr val="000000"/>
                          </a:solidFill>
                          <a:effectLst/>
                          <a:latin typeface="+mn-lt"/>
                        </a:rPr>
                        <a:t>950029</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FS_MEC_ECM</a:t>
                      </a: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b="0" kern="1200" baseline="0" dirty="0">
                          <a:solidFill>
                            <a:schemeClr val="tx1"/>
                          </a:solidFill>
                          <a:effectLst/>
                          <a:latin typeface="+mn-lt"/>
                          <a:ea typeface="+mn-ea"/>
                          <a:cs typeface="Arial" panose="020B0604020202020204" pitchFamily="34" charset="0"/>
                        </a:rPr>
                        <a:t>SA#100(June 2023)</a:t>
                      </a:r>
                      <a:endParaRPr lang="zh-CN" sz="1000" b="0" kern="1200" dirty="0">
                        <a:solidFill>
                          <a:schemeClr val="tx1"/>
                        </a:solidFill>
                        <a:effectLst/>
                        <a:latin typeface="+mn-lt"/>
                        <a:ea typeface="宋体" panose="02010600030101010101" pitchFamily="2" charset="-122"/>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70%</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65993572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2981593497"/>
              </p:ext>
            </p:extLst>
          </p:nvPr>
        </p:nvGraphicFramePr>
        <p:xfrm>
          <a:off x="1215189" y="1398741"/>
          <a:ext cx="9955574" cy="4844609"/>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5522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SA5#146-bis-e</a:t>
                      </a:r>
                      <a:endPar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sv-SE"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rPr>
                        <a:t>16 - 19 Jan</a:t>
                      </a:r>
                      <a:endParaRPr kumimoji="0" lang="en-GB" altLang="zh-CN" sz="1800" b="0" i="1"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981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Feb – 3 Mar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Athens</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Greece</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CT, SA6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SA5#148-e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17 - 25 Apr</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SA5#149</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22 - 26 May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Berlin</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Germany</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1"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CT,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SA5#150</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21 - 25 Aug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Gothenburg</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Sweden</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CT, 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SA5#151-e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9 - 13 Oct</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Xiamen</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CCSA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SA5#152</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13 - 17 Nov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Chicago</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US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Mega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2023 meeting calendar</a:t>
            </a:r>
            <a:endParaRPr lang="en-GB" sz="3600" dirty="0"/>
          </a:p>
        </p:txBody>
      </p:sp>
    </p:spTree>
    <p:extLst>
      <p:ext uri="{BB962C8B-B14F-4D97-AF65-F5344CB8AC3E}">
        <p14:creationId xmlns:p14="http://schemas.microsoft.com/office/powerpoint/2010/main" val="1369512725"/>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(1/4)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042030349"/>
              </p:ext>
            </p:extLst>
          </p:nvPr>
        </p:nvGraphicFramePr>
        <p:xfrm>
          <a:off x="222421" y="1002611"/>
          <a:ext cx="9317171" cy="2291095"/>
        </p:xfrm>
        <a:graphic>
          <a:graphicData uri="http://schemas.openxmlformats.org/drawingml/2006/table">
            <a:tbl>
              <a:tblPr firstRow="1" firstCol="1" bandRow="1">
                <a:tableStyleId>{F5AB1C69-6EDB-4FF4-983F-18BD219EF322}</a:tableStyleId>
              </a:tblPr>
              <a:tblGrid>
                <a:gridCol w="639688">
                  <a:extLst>
                    <a:ext uri="{9D8B030D-6E8A-4147-A177-3AD203B41FA5}">
                      <a16:colId xmlns:a16="http://schemas.microsoft.com/office/drawing/2014/main" val="20000"/>
                    </a:ext>
                  </a:extLst>
                </a:gridCol>
                <a:gridCol w="3289829">
                  <a:extLst>
                    <a:ext uri="{9D8B030D-6E8A-4147-A177-3AD203B41FA5}">
                      <a16:colId xmlns:a16="http://schemas.microsoft.com/office/drawing/2014/main" val="20001"/>
                    </a:ext>
                  </a:extLst>
                </a:gridCol>
                <a:gridCol w="850799">
                  <a:extLst>
                    <a:ext uri="{9D8B030D-6E8A-4147-A177-3AD203B41FA5}">
                      <a16:colId xmlns:a16="http://schemas.microsoft.com/office/drawing/2014/main" val="20002"/>
                    </a:ext>
                  </a:extLst>
                </a:gridCol>
                <a:gridCol w="992364">
                  <a:extLst>
                    <a:ext uri="{9D8B030D-6E8A-4147-A177-3AD203B41FA5}">
                      <a16:colId xmlns:a16="http://schemas.microsoft.com/office/drawing/2014/main" val="20005"/>
                    </a:ext>
                  </a:extLst>
                </a:gridCol>
                <a:gridCol w="635254">
                  <a:extLst>
                    <a:ext uri="{9D8B030D-6E8A-4147-A177-3AD203B41FA5}">
                      <a16:colId xmlns:a16="http://schemas.microsoft.com/office/drawing/2014/main" val="20006"/>
                    </a:ext>
                  </a:extLst>
                </a:gridCol>
                <a:gridCol w="763360">
                  <a:extLst>
                    <a:ext uri="{9D8B030D-6E8A-4147-A177-3AD203B41FA5}">
                      <a16:colId xmlns:a16="http://schemas.microsoft.com/office/drawing/2014/main" val="3503595155"/>
                    </a:ext>
                  </a:extLst>
                </a:gridCol>
                <a:gridCol w="763360">
                  <a:extLst>
                    <a:ext uri="{9D8B030D-6E8A-4147-A177-3AD203B41FA5}">
                      <a16:colId xmlns:a16="http://schemas.microsoft.com/office/drawing/2014/main" val="20007"/>
                    </a:ext>
                  </a:extLst>
                </a:gridCol>
                <a:gridCol w="1382517">
                  <a:extLst>
                    <a:ext uri="{9D8B030D-6E8A-4147-A177-3AD203B41FA5}">
                      <a16:colId xmlns:a16="http://schemas.microsoft.com/office/drawing/2014/main" val="20008"/>
                    </a:ext>
                  </a:extLst>
                </a:gridCol>
              </a:tblGrid>
              <a:tr h="331662">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677184">
                <a:tc>
                  <a:txBody>
                    <a:bodyPr/>
                    <a:lstStyle/>
                    <a:p>
                      <a:pPr algn="ctr" fontAlgn="t"/>
                      <a:r>
                        <a:rPr lang="en-US" sz="1000" b="0" i="0" u="none" strike="noStrike" dirty="0">
                          <a:solidFill>
                            <a:srgbClr val="000000"/>
                          </a:solidFill>
                          <a:effectLst/>
                          <a:latin typeface="+mn-lt"/>
                        </a:rPr>
                        <a:t>940035</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nchor="ctr">
                    <a:solidFill>
                      <a:srgbClr val="B2B2B2"/>
                    </a:solidFill>
                  </a:tcPr>
                </a:tc>
                <a:tc>
                  <a:txBody>
                    <a:bodyPr/>
                    <a:lstStyle/>
                    <a:p>
                      <a:pPr algn="l" fontAlgn="t"/>
                      <a:r>
                        <a:rPr lang="en-US" sz="1000" b="0" i="0" u="none" strike="noStrike" dirty="0" err="1">
                          <a:solidFill>
                            <a:srgbClr val="000000"/>
                          </a:solidFill>
                          <a:effectLst/>
                          <a:latin typeface="+mn-lt"/>
                        </a:rPr>
                        <a:t>FS_OAM_eNPN</a:t>
                      </a:r>
                      <a:endParaRPr lang="en-US" sz="1000" b="0" i="0" u="none" strike="noStrike" dirty="0">
                        <a:solidFill>
                          <a:srgbClr val="000000"/>
                        </a:solidFill>
                        <a:effectLst/>
                        <a:latin typeface="+mn-lt"/>
                      </a:endParaRP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SA#99(Mar 2023)</a:t>
                      </a:r>
                      <a:endParaRPr lang="en-US" sz="1000" b="0" kern="1200" dirty="0">
                        <a:solidFill>
                          <a:schemeClr val="tx1"/>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SP-220152</a:t>
                      </a:r>
                      <a:endParaRPr lang="zh-CN" altLang="zh-CN" sz="1000" b="0" i="0" u="none" strike="noStrike" kern="1200" dirty="0">
                        <a:solidFill>
                          <a:srgbClr val="000000"/>
                        </a:solidFill>
                        <a:effectLst/>
                        <a:latin typeface="+mn-lt"/>
                        <a:ea typeface="+mn-ea"/>
                        <a:cs typeface="+mn-cs"/>
                      </a:endParaRPr>
                    </a:p>
                  </a:txBody>
                  <a:tcPr marL="9525" marR="9525" marT="9525" marB="9525" anchor="ctr">
                    <a:solidFill>
                      <a:srgbClr val="B2B2B2"/>
                    </a:solidFill>
                  </a:tcPr>
                </a:tc>
                <a:tc>
                  <a:txBody>
                    <a:bodyPr/>
                    <a:lstStyle/>
                    <a:p>
                      <a:pPr algn="ctr">
                        <a:lnSpc>
                          <a:spcPct val="107000"/>
                        </a:lnSpc>
                        <a:spcAft>
                          <a:spcPts val="800"/>
                        </a:spcAft>
                      </a:pPr>
                      <a:endParaRPr lang="en-GB" sz="1000" b="0" i="0" u="none" strike="noStrike" kern="1200" dirty="0">
                        <a:solidFill>
                          <a:srgbClr val="0000FF"/>
                        </a:solidFill>
                        <a:effectLst/>
                        <a:highlight>
                          <a:srgbClr val="00FF00"/>
                        </a:highlight>
                        <a:latin typeface="+mn-lt"/>
                        <a:ea typeface="+mn-ea"/>
                        <a:cs typeface="+mn-cs"/>
                      </a:endParaRPr>
                    </a:p>
                  </a:txBody>
                  <a:tcPr marL="36002" marR="36002" marT="0" marB="0" anchor="ctr">
                    <a:solidFill>
                      <a:srgbClr val="B2B2B2"/>
                    </a:solidFill>
                  </a:tcPr>
                </a:tc>
                <a:tc>
                  <a:txBody>
                    <a:bodyPr/>
                    <a:lstStyle/>
                    <a:p>
                      <a:pPr>
                        <a:lnSpc>
                          <a:spcPct val="107000"/>
                        </a:lnSpc>
                        <a:spcAft>
                          <a:spcPts val="800"/>
                        </a:spcAft>
                      </a:pPr>
                      <a:endParaRPr lang="en-GB" sz="1000" dirty="0">
                        <a:solidFill>
                          <a:schemeClr val="tx1"/>
                        </a:solidFill>
                        <a:latin typeface="+mn-lt"/>
                      </a:endParaRPr>
                    </a:p>
                  </a:txBody>
                  <a:tcPr marL="36002" marR="36002" marT="0" marB="0" anchor="ctr">
                    <a:solidFill>
                      <a:srgbClr val="B2B2B2"/>
                    </a:solidFill>
                  </a:tcPr>
                </a:tc>
                <a:extLst>
                  <a:ext uri="{0D108BD9-81ED-4DB2-BD59-A6C34878D82A}">
                    <a16:rowId xmlns:a16="http://schemas.microsoft.com/office/drawing/2014/main" val="10001"/>
                  </a:ext>
                </a:extLst>
              </a:tr>
              <a:tr h="571111">
                <a:tc>
                  <a:txBody>
                    <a:bodyPr/>
                    <a:lstStyle/>
                    <a:p>
                      <a:pPr algn="ctr" fontAlgn="t"/>
                      <a:r>
                        <a:rPr lang="en-US" sz="1000" b="0" i="0" u="none" strike="noStrike" dirty="0">
                          <a:solidFill>
                            <a:srgbClr val="000000"/>
                          </a:solidFill>
                          <a:effectLst/>
                          <a:latin typeface="+mn-lt"/>
                        </a:rPr>
                        <a:t>940040</a:t>
                      </a:r>
                    </a:p>
                  </a:txBody>
                  <a:tcPr marL="6350" marR="6350" marT="6350" marB="0" anchor="ctr">
                    <a:solidFill>
                      <a:srgbClr val="B2B2B2"/>
                    </a:solidFill>
                  </a:tcPr>
                </a:tc>
                <a:tc>
                  <a:txBody>
                    <a:bodyPr/>
                    <a:lstStyle/>
                    <a:p>
                      <a:pPr algn="l" fontAlgn="t"/>
                      <a:r>
                        <a:rPr lang="en-US" sz="1000" b="0" i="0" u="none" strike="noStrike" dirty="0">
                          <a:solidFill>
                            <a:schemeClr val="tx1"/>
                          </a:solidFill>
                          <a:effectLst/>
                          <a:latin typeface="+mn-lt"/>
                        </a:rPr>
                        <a:t>Study on Network and Service Operations for Energy Utilities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FS_NSOEU</a:t>
                      </a: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95%</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SP-211622</a:t>
                      </a:r>
                    </a:p>
                  </a:txBody>
                  <a:tcPr marL="9525" marR="9525" marT="9525" marB="9525" anchor="ctr">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r h="711138">
                <a:tc>
                  <a:txBody>
                    <a:bodyPr/>
                    <a:lstStyle/>
                    <a:p>
                      <a:pPr algn="ctr" fontAlgn="t"/>
                      <a:r>
                        <a:rPr lang="en-US" sz="1000" b="0" i="0" u="none" strike="noStrike" dirty="0">
                          <a:solidFill>
                            <a:srgbClr val="000000"/>
                          </a:solidFill>
                          <a:effectLst/>
                          <a:latin typeface="+mn-lt"/>
                        </a:rPr>
                        <a:t>910026</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network slice management capability exposure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FS_NSCE</a:t>
                      </a:r>
                    </a:p>
                  </a:txBody>
                  <a:tcPr marL="6350" marR="6350" marT="6350" marB="0" anchor="ctr">
                    <a:solidFill>
                      <a:srgbClr val="B2B2B2"/>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b="0" kern="1200" dirty="0">
                          <a:solidFill>
                            <a:schemeClr val="tx1"/>
                          </a:solidFill>
                          <a:effectLst/>
                          <a:latin typeface="+mn-lt"/>
                          <a:ea typeface="+mn-ea"/>
                          <a:cs typeface="Arial" panose="020B0604020202020204" pitchFamily="34" charset="0"/>
                        </a:rPr>
                        <a:t>SA#100(Jun 2023)</a:t>
                      </a: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98%</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SP-220350</a:t>
                      </a:r>
                    </a:p>
                  </a:txBody>
                  <a:tcPr marL="9525" marR="9525" marT="9525" marB="9525" anchor="ctr">
                    <a:solidFill>
                      <a:srgbClr val="B2B2B2"/>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i="0" u="none" strike="noStrike" kern="1200" dirty="0">
                          <a:solidFill>
                            <a:srgbClr val="0000FF"/>
                          </a:solidFill>
                          <a:effectLst/>
                          <a:highlight>
                            <a:srgbClr val="00FF00"/>
                          </a:highlight>
                          <a:latin typeface="+mn-lt"/>
                          <a:ea typeface="+mn-ea"/>
                          <a:cs typeface="+mn-cs"/>
                        </a:rPr>
                        <a:t>100%</a:t>
                      </a:r>
                      <a:endParaRPr lang="en-GB" sz="1000" b="0" i="0" u="none" strike="noStrike" kern="1200" dirty="0">
                        <a:solidFill>
                          <a:srgbClr val="0000FF"/>
                        </a:solidFill>
                        <a:effectLst/>
                        <a:latin typeface="+mn-lt"/>
                        <a:ea typeface="+mn-ea"/>
                        <a:cs typeface="+mn-cs"/>
                      </a:endParaRP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3"/>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35179" y="3617088"/>
            <a:ext cx="3137792" cy="2470382"/>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FS_OAM_eNPN</a:t>
            </a:r>
            <a:r>
              <a:rPr lang="zh-CN" altLang="en-US" sz="1400" b="1" kern="0" dirty="0">
                <a:solidFill>
                  <a:srgbClr val="0000FF"/>
                </a:solidFill>
              </a:rPr>
              <a:t>：</a:t>
            </a:r>
            <a:r>
              <a:rPr lang="en-US" altLang="de-DE" sz="1100" kern="0" dirty="0">
                <a:solidFill>
                  <a:prstClr val="black"/>
                </a:solidFill>
              </a:rPr>
              <a:t> </a:t>
            </a:r>
            <a:r>
              <a:rPr lang="en-US" altLang="zh-CN" sz="110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This study is completed</a:t>
            </a:r>
          </a:p>
          <a:p>
            <a:pPr marL="855123" lvl="1" indent="-455073" defTabSz="1219170">
              <a:spcBef>
                <a:spcPts val="0"/>
              </a:spcBef>
              <a:spcAft>
                <a:spcPts val="0"/>
              </a:spcAft>
              <a:defRPr/>
            </a:pPr>
            <a:endParaRPr lang="en-US" altLang="zh-CN" sz="1200" dirty="0"/>
          </a:p>
        </p:txBody>
      </p:sp>
      <p:sp>
        <p:nvSpPr>
          <p:cNvPr id="6" name="Content Placeholder 7">
            <a:extLst>
              <a:ext uri="{FF2B5EF4-FFF2-40B4-BE49-F238E27FC236}">
                <a16:creationId xmlns:a16="http://schemas.microsoft.com/office/drawing/2014/main" id="{B4F8F5CC-9B36-4C4A-96C2-095377087992}"/>
              </a:ext>
            </a:extLst>
          </p:cNvPr>
          <p:cNvSpPr txBox="1">
            <a:spLocks/>
          </p:cNvSpPr>
          <p:nvPr/>
        </p:nvSpPr>
        <p:spPr>
          <a:xfrm>
            <a:off x="8469086" y="3617087"/>
            <a:ext cx="3722914" cy="29087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FS_NSCE</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200" kern="0" dirty="0">
                <a:solidFill>
                  <a:prstClr val="black"/>
                </a:solidFill>
                <a:latin typeface="Calibri"/>
              </a:rPr>
              <a:t>Progress since SA5#149:</a:t>
            </a:r>
          </a:p>
          <a:p>
            <a:pPr marL="855123" lvl="1" indent="-455073" defTabSz="1219170">
              <a:spcBef>
                <a:spcPts val="0"/>
              </a:spcBef>
              <a:spcAft>
                <a:spcPts val="0"/>
              </a:spcAft>
              <a:defRPr/>
            </a:pPr>
            <a:r>
              <a:rPr lang="en-US" altLang="zh-CN" sz="1100" kern="0" dirty="0">
                <a:solidFill>
                  <a:prstClr val="black"/>
                </a:solidFill>
              </a:rPr>
              <a:t>This study is completed.</a:t>
            </a:r>
            <a:endParaRPr lang="de-DE" altLang="de-DE" sz="1100" kern="0" dirty="0">
              <a:solidFill>
                <a:prstClr val="black"/>
              </a:solidFill>
              <a:latin typeface="Calibri"/>
            </a:endParaRPr>
          </a:p>
          <a:p>
            <a:pPr marL="855123" lvl="1" indent="-455073" defTabSz="1219170">
              <a:spcBef>
                <a:spcPts val="0"/>
              </a:spcBef>
              <a:spcAft>
                <a:spcPts val="0"/>
              </a:spcAft>
              <a:defRPr/>
            </a:pPr>
            <a:endParaRPr lang="en-US" altLang="zh-CN" sz="900" kern="0" dirty="0">
              <a:solidFill>
                <a:prstClr val="black"/>
              </a:solidFill>
            </a:endParaRPr>
          </a:p>
          <a:p>
            <a:pPr marL="455073" indent="-455073" defTabSz="1219170">
              <a:spcBef>
                <a:spcPts val="0"/>
              </a:spcBef>
              <a:spcAft>
                <a:spcPts val="0"/>
              </a:spcAft>
              <a:defRPr/>
            </a:pPr>
            <a:r>
              <a:rPr lang="en-US" sz="1200" kern="0" dirty="0">
                <a:solidFill>
                  <a:prstClr val="black"/>
                </a:solidFill>
                <a:latin typeface="Calibri"/>
              </a:rPr>
              <a:t>Impacts and dependencies on other WGs:</a:t>
            </a:r>
            <a:endParaRPr lang="de-DE" sz="1200" kern="0" dirty="0">
              <a:solidFill>
                <a:prstClr val="black"/>
              </a:solidFill>
              <a:latin typeface="Calibri"/>
            </a:endParaRPr>
          </a:p>
          <a:p>
            <a:pPr marL="855123" lvl="1" indent="-455073" defTabSz="1219170">
              <a:spcBef>
                <a:spcPts val="0"/>
              </a:spcBef>
              <a:spcAft>
                <a:spcPts val="0"/>
              </a:spcAft>
              <a:defRPr/>
            </a:pPr>
            <a:r>
              <a:rPr lang="en-US" altLang="zh-CN" sz="1100" kern="0" dirty="0">
                <a:solidFill>
                  <a:prstClr val="black"/>
                </a:solidFill>
              </a:rPr>
              <a:t>None</a:t>
            </a:r>
            <a:endParaRPr lang="en-US" sz="1100" kern="0" dirty="0">
              <a:solidFill>
                <a:prstClr val="black"/>
              </a:solidFill>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endParaRPr lang="en-US" sz="900" kern="0" dirty="0">
              <a:solidFill>
                <a:prstClr val="black"/>
              </a:solidFill>
            </a:endParaRPr>
          </a:p>
          <a:p>
            <a:pPr marL="855123" lvl="1" indent="-455073" defTabSz="1219170">
              <a:spcBef>
                <a:spcPts val="0"/>
              </a:spcBef>
              <a:spcAft>
                <a:spcPts val="0"/>
              </a:spcAft>
              <a:defRPr/>
            </a:pPr>
            <a:endParaRPr lang="en-US" sz="900" kern="0" dirty="0">
              <a:solidFill>
                <a:prstClr val="black"/>
              </a:solidFill>
            </a:endParaRPr>
          </a:p>
        </p:txBody>
      </p:sp>
      <p:sp>
        <p:nvSpPr>
          <p:cNvPr id="7" name="Content Placeholder 7">
            <a:extLst>
              <a:ext uri="{FF2B5EF4-FFF2-40B4-BE49-F238E27FC236}">
                <a16:creationId xmlns:a16="http://schemas.microsoft.com/office/drawing/2014/main" id="{B43CF5D0-986D-4CDB-BB45-C04CC9F349B7}"/>
              </a:ext>
            </a:extLst>
          </p:cNvPr>
          <p:cNvSpPr txBox="1">
            <a:spLocks/>
          </p:cNvSpPr>
          <p:nvPr/>
        </p:nvSpPr>
        <p:spPr>
          <a:xfrm>
            <a:off x="3389087" y="3601051"/>
            <a:ext cx="5145314" cy="2763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FS_NSOEU</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t>Progress since SA5#149:</a:t>
            </a:r>
          </a:p>
          <a:p>
            <a:pPr marL="855123" lvl="1" indent="-455073" defTabSz="1219170">
              <a:spcBef>
                <a:spcPts val="0"/>
              </a:spcBef>
              <a:spcAft>
                <a:spcPts val="0"/>
              </a:spcAft>
              <a:defRPr/>
            </a:pPr>
            <a:r>
              <a:rPr lang="en-US" altLang="zh-CN" sz="1100" kern="0" dirty="0"/>
              <a:t>Clean up and corrections  of TR 28.829</a:t>
            </a:r>
          </a:p>
          <a:p>
            <a:pPr marL="855123" lvl="1" indent="-455073" defTabSz="1219170">
              <a:spcBef>
                <a:spcPts val="0"/>
              </a:spcBef>
              <a:spcAft>
                <a:spcPts val="0"/>
              </a:spcAft>
              <a:defRPr/>
            </a:pPr>
            <a:r>
              <a:rPr lang="en-US" altLang="zh-CN" sz="1100" kern="0" dirty="0"/>
              <a:t>Addition of two solutions</a:t>
            </a:r>
          </a:p>
          <a:p>
            <a:pPr marL="855123" lvl="1" indent="-455073" defTabSz="1219170">
              <a:spcBef>
                <a:spcPts val="0"/>
              </a:spcBef>
              <a:spcAft>
                <a:spcPts val="0"/>
              </a:spcAft>
              <a:defRPr/>
            </a:pPr>
            <a:r>
              <a:rPr lang="en-US" altLang="zh-CN" sz="1100" kern="0" dirty="0"/>
              <a:t>Addition of two conclusions</a:t>
            </a:r>
          </a:p>
          <a:p>
            <a:pPr marL="855123" lvl="1" indent="-455073" defTabSz="1219170">
              <a:spcBef>
                <a:spcPts val="0"/>
              </a:spcBef>
              <a:spcAft>
                <a:spcPts val="0"/>
              </a:spcAft>
              <a:defRPr/>
            </a:pPr>
            <a:r>
              <a:rPr lang="en-US" altLang="zh-CN" sz="1100" kern="0" dirty="0">
                <a:solidFill>
                  <a:prstClr val="black"/>
                </a:solidFill>
              </a:rPr>
              <a:t>This study is completed</a:t>
            </a:r>
            <a:endParaRPr lang="de-DE" altLang="de-DE" sz="1100" kern="0" dirty="0"/>
          </a:p>
          <a:p>
            <a:pPr marL="855123" lvl="1" indent="-455073" defTabSz="1219170">
              <a:spcBef>
                <a:spcPts val="0"/>
              </a:spcBef>
              <a:spcAft>
                <a:spcPts val="0"/>
              </a:spcAft>
              <a:defRPr/>
            </a:pPr>
            <a:endParaRPr lang="en-US" altLang="zh-CN" sz="1000" kern="0" dirty="0"/>
          </a:p>
          <a:p>
            <a:pPr marL="455073" indent="-455073" defTabSz="1219170">
              <a:spcBef>
                <a:spcPts val="0"/>
              </a:spcBef>
              <a:spcAft>
                <a:spcPts val="0"/>
              </a:spcAft>
              <a:defRPr/>
            </a:pPr>
            <a:r>
              <a:rPr lang="en-US" altLang="zh-CN" sz="1400" kern="0" dirty="0"/>
              <a:t>Impacts and dependencies on other WGs:</a:t>
            </a:r>
            <a:endParaRPr lang="de-DE" altLang="zh-CN" sz="1400" kern="0" dirty="0"/>
          </a:p>
          <a:p>
            <a:pPr marL="855123" lvl="1" indent="-455073" defTabSz="1219170">
              <a:spcBef>
                <a:spcPts val="0"/>
              </a:spcBef>
              <a:spcAft>
                <a:spcPts val="0"/>
              </a:spcAft>
              <a:defRPr/>
            </a:pPr>
            <a:r>
              <a:rPr lang="en-US" altLang="zh-CN" sz="1100" kern="0" dirty="0"/>
              <a:t>None</a:t>
            </a:r>
          </a:p>
          <a:p>
            <a:pPr marL="455073" indent="-455073" defTabSz="1219170">
              <a:spcBef>
                <a:spcPts val="0"/>
              </a:spcBef>
              <a:spcAft>
                <a:spcPts val="0"/>
              </a:spcAft>
              <a:defRPr/>
            </a:pPr>
            <a:r>
              <a:rPr lang="de-DE" altLang="zh-CN" sz="1400" kern="0" dirty="0"/>
              <a:t>Next </a:t>
            </a:r>
            <a:r>
              <a:rPr lang="de-DE" altLang="zh-CN" sz="1400" kern="0" dirty="0" err="1"/>
              <a:t>steps</a:t>
            </a:r>
            <a:r>
              <a:rPr lang="de-DE" altLang="zh-CN" sz="1400" kern="0" dirty="0"/>
              <a:t>:</a:t>
            </a:r>
            <a:endParaRPr lang="en-US" altLang="zh-CN" sz="1000" kern="0" dirty="0"/>
          </a:p>
          <a:p>
            <a:pPr marL="400050" lvl="1" indent="0" defTabSz="1219170">
              <a:spcBef>
                <a:spcPts val="0"/>
              </a:spcBef>
              <a:spcAft>
                <a:spcPts val="0"/>
              </a:spcAft>
              <a:buNone/>
              <a:defRPr/>
            </a:pPr>
            <a:endParaRPr lang="de-DE" altLang="zh-CN" sz="1000" kern="0" dirty="0"/>
          </a:p>
        </p:txBody>
      </p:sp>
    </p:spTree>
    <p:extLst>
      <p:ext uri="{BB962C8B-B14F-4D97-AF65-F5344CB8AC3E}">
        <p14:creationId xmlns:p14="http://schemas.microsoft.com/office/powerpoint/2010/main" val="3199246962"/>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(2/4)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977905855"/>
              </p:ext>
            </p:extLst>
          </p:nvPr>
        </p:nvGraphicFramePr>
        <p:xfrm>
          <a:off x="256801" y="1124713"/>
          <a:ext cx="8757498" cy="1281834"/>
        </p:xfrm>
        <a:graphic>
          <a:graphicData uri="http://schemas.openxmlformats.org/drawingml/2006/table">
            <a:tbl>
              <a:tblPr firstRow="1" firstCol="1" bandRow="1">
                <a:tableStyleId>{F5AB1C69-6EDB-4FF4-983F-18BD219EF322}</a:tableStyleId>
              </a:tblPr>
              <a:tblGrid>
                <a:gridCol w="598727">
                  <a:extLst>
                    <a:ext uri="{9D8B030D-6E8A-4147-A177-3AD203B41FA5}">
                      <a16:colId xmlns:a16="http://schemas.microsoft.com/office/drawing/2014/main" val="20000"/>
                    </a:ext>
                  </a:extLst>
                </a:gridCol>
                <a:gridCol w="3079163">
                  <a:extLst>
                    <a:ext uri="{9D8B030D-6E8A-4147-A177-3AD203B41FA5}">
                      <a16:colId xmlns:a16="http://schemas.microsoft.com/office/drawing/2014/main" val="20001"/>
                    </a:ext>
                  </a:extLst>
                </a:gridCol>
                <a:gridCol w="796316">
                  <a:extLst>
                    <a:ext uri="{9D8B030D-6E8A-4147-A177-3AD203B41FA5}">
                      <a16:colId xmlns:a16="http://schemas.microsoft.com/office/drawing/2014/main" val="20002"/>
                    </a:ext>
                  </a:extLst>
                </a:gridCol>
                <a:gridCol w="928816">
                  <a:extLst>
                    <a:ext uri="{9D8B030D-6E8A-4147-A177-3AD203B41FA5}">
                      <a16:colId xmlns:a16="http://schemas.microsoft.com/office/drawing/2014/main" val="20005"/>
                    </a:ext>
                  </a:extLst>
                </a:gridCol>
                <a:gridCol w="589838">
                  <a:extLst>
                    <a:ext uri="{9D8B030D-6E8A-4147-A177-3AD203B41FA5}">
                      <a16:colId xmlns:a16="http://schemas.microsoft.com/office/drawing/2014/main" val="20006"/>
                    </a:ext>
                  </a:extLst>
                </a:gridCol>
                <a:gridCol w="751434">
                  <a:extLst>
                    <a:ext uri="{9D8B030D-6E8A-4147-A177-3AD203B41FA5}">
                      <a16:colId xmlns:a16="http://schemas.microsoft.com/office/drawing/2014/main" val="1508354813"/>
                    </a:ext>
                  </a:extLst>
                </a:gridCol>
                <a:gridCol w="751434">
                  <a:extLst>
                    <a:ext uri="{9D8B030D-6E8A-4147-A177-3AD203B41FA5}">
                      <a16:colId xmlns:a16="http://schemas.microsoft.com/office/drawing/2014/main" val="20007"/>
                    </a:ext>
                  </a:extLst>
                </a:gridCol>
                <a:gridCol w="1261770">
                  <a:extLst>
                    <a:ext uri="{9D8B030D-6E8A-4147-A177-3AD203B41FA5}">
                      <a16:colId xmlns:a16="http://schemas.microsoft.com/office/drawing/2014/main" val="20008"/>
                    </a:ext>
                  </a:extLst>
                </a:gridCol>
              </a:tblGrid>
              <a:tr h="345976">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marL="0" algn="ctr" defTabSz="1219170" rtl="0" eaLnBrk="1" latinLnBrk="0" hangingPunct="1">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00501">
                <a:tc>
                  <a:txBody>
                    <a:bodyPr/>
                    <a:lstStyle/>
                    <a:p>
                      <a:pPr algn="ctr" fontAlgn="t"/>
                      <a:r>
                        <a:rPr lang="en-US" sz="1000" b="0" i="0" u="none" strike="noStrike" dirty="0">
                          <a:solidFill>
                            <a:srgbClr val="000000"/>
                          </a:solidFill>
                          <a:effectLst/>
                          <a:latin typeface="+mn-lt"/>
                        </a:rPr>
                        <a:t>940036</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new aspects of EE for 5G networks Phase 2 </a:t>
                      </a:r>
                    </a:p>
                  </a:txBody>
                  <a:tcPr marL="6350" marR="6350" marT="6350" marB="0" anchor="ctr">
                    <a:solidFill>
                      <a:srgbClr val="B2B2B2"/>
                    </a:solidFill>
                  </a:tcPr>
                </a:tc>
                <a:tc>
                  <a:txBody>
                    <a:bodyPr/>
                    <a:lstStyle/>
                    <a:p>
                      <a:pPr algn="ctr" fontAlgn="t"/>
                      <a:r>
                        <a:rPr lang="en-US" sz="1000" b="0" i="0" u="none" strike="noStrike" dirty="0">
                          <a:solidFill>
                            <a:srgbClr val="000000"/>
                          </a:solidFill>
                          <a:effectLst/>
                          <a:latin typeface="+mn-lt"/>
                        </a:rPr>
                        <a:t>FS_EE5G_Ph2</a:t>
                      </a: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0" marB="9525" anchor="ctr">
                    <a:solidFill>
                      <a:srgbClr val="B2B2B2"/>
                    </a:solidFill>
                  </a:tcPr>
                </a:tc>
                <a:tc>
                  <a:txBody>
                    <a:bodyPr/>
                    <a:lstStyle/>
                    <a:p>
                      <a:pPr algn="ctr" fontAlgn="t"/>
                      <a:r>
                        <a:rPr lang="en-US" sz="1000" b="0" i="0" u="none" strike="noStrike" dirty="0">
                          <a:solidFill>
                            <a:srgbClr val="000000"/>
                          </a:solidFill>
                          <a:effectLst/>
                          <a:latin typeface="+mn-lt"/>
                        </a:rPr>
                        <a:t>50%</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SP-211440</a:t>
                      </a: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1"/>
                  </a:ext>
                </a:extLst>
              </a:tr>
              <a:tr h="455953">
                <a:tc>
                  <a:txBody>
                    <a:bodyPr/>
                    <a:lstStyle/>
                    <a:p>
                      <a:pPr algn="ctr" fontAlgn="t"/>
                      <a:r>
                        <a:rPr lang="en-US" sz="1000" b="0" i="0" u="none" strike="noStrike" dirty="0">
                          <a:solidFill>
                            <a:srgbClr val="000000"/>
                          </a:solidFill>
                          <a:effectLst/>
                          <a:latin typeface="+mn-lt"/>
                        </a:rPr>
                        <a:t>950029</a:t>
                      </a:r>
                    </a:p>
                  </a:txBody>
                  <a:tcPr marL="6350" marR="6350" marT="6350" marB="0" anchor="ctr">
                    <a:solidFill>
                      <a:srgbClr val="B2B2B2"/>
                    </a:solidFill>
                  </a:tcPr>
                </a:tc>
                <a:tc>
                  <a:txBody>
                    <a:bodyPr/>
                    <a:lstStyle/>
                    <a:p>
                      <a:pPr marL="0" algn="l" defTabSz="1219170" rtl="0" eaLnBrk="1" fontAlgn="t" latinLnBrk="0" hangingPunct="1"/>
                      <a:r>
                        <a:rPr lang="en-US" sz="1000" b="0" i="0" u="none" strike="noStrike" kern="1200" dirty="0">
                          <a:solidFill>
                            <a:schemeClr val="tx1"/>
                          </a:solidFill>
                          <a:effectLst/>
                          <a:latin typeface="+mn-lt"/>
                          <a:ea typeface="+mn-ea"/>
                          <a:cs typeface="+mn-cs"/>
                        </a:rPr>
                        <a:t>Study on alignment with ETSI MEC for Edge computing management </a:t>
                      </a:r>
                    </a:p>
                  </a:txBody>
                  <a:tcPr marL="6350" marR="6350" marT="6350" marB="0" anchor="ctr">
                    <a:solidFill>
                      <a:srgbClr val="B2B2B2"/>
                    </a:solidFill>
                  </a:tcPr>
                </a:tc>
                <a:tc>
                  <a:txBody>
                    <a:bodyPr/>
                    <a:lstStyle/>
                    <a:p>
                      <a:pPr algn="l" fontAlgn="t"/>
                      <a:r>
                        <a:rPr lang="en-US" sz="1000" b="0" i="0" u="none" strike="noStrike" dirty="0">
                          <a:solidFill>
                            <a:srgbClr val="000000"/>
                          </a:solidFill>
                          <a:effectLst/>
                          <a:latin typeface="+mn-lt"/>
                        </a:rPr>
                        <a:t>FS_MEC_ECM</a:t>
                      </a:r>
                    </a:p>
                  </a:txBody>
                  <a:tcPr marL="6350" marR="6350" marT="6350" marB="0" anchor="ctr">
                    <a:solidFill>
                      <a:srgbClr val="B2B2B2"/>
                    </a:solidFill>
                  </a:tcP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altLang="zh-CN" sz="1000" kern="1200" dirty="0">
                        <a:solidFill>
                          <a:srgbClr val="000000"/>
                        </a:solidFill>
                        <a:effectLst/>
                        <a:latin typeface="+mn-lt"/>
                        <a:ea typeface="+mn-ea"/>
                        <a:cs typeface="Arial" panose="020B0604020202020204" pitchFamily="34" charset="0"/>
                      </a:endParaRPr>
                    </a:p>
                  </a:txBody>
                  <a:tcPr marL="9525" marR="9525" marT="9525" marB="9525" anchor="ctr">
                    <a:solidFill>
                      <a:srgbClr val="B2B2B2"/>
                    </a:solidFill>
                  </a:tcPr>
                </a:tc>
                <a:tc>
                  <a:txBody>
                    <a:bodyPr/>
                    <a:lstStyle/>
                    <a:p>
                      <a:pPr algn="ctr" fontAlgn="t"/>
                      <a:r>
                        <a:rPr lang="en-US" sz="1000" b="0" i="0" u="none" strike="noStrike" dirty="0">
                          <a:solidFill>
                            <a:srgbClr val="000000"/>
                          </a:solidFill>
                          <a:effectLst/>
                          <a:latin typeface="+mn-lt"/>
                        </a:rPr>
                        <a:t>70%</a:t>
                      </a:r>
                    </a:p>
                  </a:txBody>
                  <a:tcPr marL="6350" marR="6350" marT="6350" marB="0" anchor="ctr">
                    <a:solidFill>
                      <a:srgbClr val="B2B2B2"/>
                    </a:solidFill>
                  </a:tcPr>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SP-220147</a:t>
                      </a:r>
                    </a:p>
                  </a:txBody>
                  <a:tcPr marL="9525" marR="9525" marT="9525" marB="9525" anchor="ctr">
                    <a:solidFill>
                      <a:srgbClr val="B2B2B2"/>
                    </a:solidFill>
                  </a:tcPr>
                </a:tc>
                <a:tc>
                  <a:txBody>
                    <a:bodyPr/>
                    <a:lstStyle/>
                    <a:p>
                      <a:pPr algn="ctr">
                        <a:lnSpc>
                          <a:spcPct val="107000"/>
                        </a:lnSpc>
                        <a:spcAft>
                          <a:spcPts val="800"/>
                        </a:spcAft>
                      </a:pPr>
                      <a:r>
                        <a:rPr lang="en-GB" sz="1000" b="0" i="0" u="none" strike="noStrike" kern="1200" dirty="0">
                          <a:solidFill>
                            <a:srgbClr val="0000FF"/>
                          </a:solidFill>
                          <a:effectLst/>
                          <a:highlight>
                            <a:srgbClr val="00FF00"/>
                          </a:highlight>
                          <a:latin typeface="+mn-lt"/>
                          <a:ea typeface="+mn-ea"/>
                          <a:cs typeface="+mn-cs"/>
                        </a:rPr>
                        <a:t>100%</a:t>
                      </a:r>
                    </a:p>
                  </a:txBody>
                  <a:tcPr marL="36002" marR="36002" marT="0" marB="0" anchor="ctr">
                    <a:solidFill>
                      <a:srgbClr val="B2B2B2"/>
                    </a:solidFill>
                  </a:tcP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solidFill>
                      <a:srgbClr val="B2B2B2"/>
                    </a:solidFill>
                  </a:tcP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5841" y="3079497"/>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FS_EE5G_Ph2</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571500" lvl="1" indent="-171450" defTabSz="1219170">
              <a:spcBef>
                <a:spcPts val="0"/>
              </a:spcBef>
              <a:spcAft>
                <a:spcPts val="0"/>
              </a:spcAft>
              <a:defRPr/>
            </a:pPr>
            <a:r>
              <a:rPr lang="en-US" altLang="de-DE" sz="1200" kern="0" dirty="0">
                <a:solidFill>
                  <a:prstClr val="black"/>
                </a:solidFill>
              </a:rPr>
              <a:t>One potential solution to Key Issue #1 has been introduced in the TR</a:t>
            </a:r>
          </a:p>
          <a:p>
            <a:pPr marL="571500" lvl="1" indent="-171450" defTabSz="1219170">
              <a:spcBef>
                <a:spcPts val="0"/>
              </a:spcBef>
              <a:spcAft>
                <a:spcPts val="0"/>
              </a:spcAft>
              <a:defRPr/>
            </a:pPr>
            <a:r>
              <a:rPr lang="en-US" altLang="de-DE" sz="1200" kern="0" dirty="0">
                <a:solidFill>
                  <a:prstClr val="black"/>
                </a:solidFill>
              </a:rPr>
              <a:t>Two potential solutions to Key Issue #6 have been introduced in the TR</a:t>
            </a:r>
          </a:p>
          <a:p>
            <a:pPr marL="571500" lvl="1" indent="-171450" defTabSz="1219170">
              <a:spcBef>
                <a:spcPts val="0"/>
              </a:spcBef>
              <a:spcAft>
                <a:spcPts val="0"/>
              </a:spcAft>
              <a:defRPr/>
            </a:pPr>
            <a:r>
              <a:rPr lang="en-US" altLang="de-DE" sz="1200" kern="0" dirty="0">
                <a:solidFill>
                  <a:prstClr val="black"/>
                </a:solidFill>
              </a:rPr>
              <a:t>A conclusion and a recommendation for Key Issue #6 have been introduced in the TR</a:t>
            </a:r>
          </a:p>
          <a:p>
            <a:pPr marL="455073" lvl="1" indent="-455073" defTabSz="1219170">
              <a:spcBef>
                <a:spcPts val="0"/>
              </a:spcBef>
              <a:spcAft>
                <a:spcPts val="0"/>
              </a:spcAft>
              <a:buBlip>
                <a:blip r:embed="rId2"/>
              </a:buBlip>
              <a:defRPr/>
            </a:pPr>
            <a:r>
              <a:rPr lang="en-US" altLang="zh-CN" sz="1400" kern="0" dirty="0">
                <a:solidFill>
                  <a:prstClr val="black"/>
                </a:solidFill>
              </a:rPr>
              <a:t> Impacts and dependencies on other WGs:</a:t>
            </a:r>
            <a:endParaRPr lang="de-DE" altLang="zh-CN" sz="1400" kern="0" dirty="0">
              <a:solidFill>
                <a:prstClr val="black"/>
              </a:solidFill>
            </a:endParaRPr>
          </a:p>
          <a:p>
            <a:pPr marL="571500" lvl="1" indent="-171450" defTabSz="1219170">
              <a:spcBef>
                <a:spcPts val="0"/>
              </a:spcBef>
              <a:spcAft>
                <a:spcPts val="0"/>
              </a:spcAft>
              <a:defRPr/>
            </a:pPr>
            <a:r>
              <a:rPr lang="en-US" altLang="zh-CN" sz="1200" kern="0" dirty="0">
                <a:solidFill>
                  <a:prstClr val="black"/>
                </a:solidFill>
              </a:rPr>
              <a:t>RAN WGs</a:t>
            </a:r>
          </a:p>
          <a:p>
            <a:pPr marL="455073" lvl="1" indent="-455073" defTabSz="1219170">
              <a:spcBef>
                <a:spcPts val="0"/>
              </a:spcBef>
              <a:spcAft>
                <a:spcPts val="0"/>
              </a:spcAft>
              <a:buBlip>
                <a:blip r:embed="rId2"/>
              </a:buBlip>
              <a:defRPr/>
            </a:pPr>
            <a:r>
              <a:rPr lang="de-DE" altLang="zh-CN" sz="1400" kern="0" dirty="0">
                <a:solidFill>
                  <a:prstClr val="black"/>
                </a:solidFill>
              </a:rPr>
              <a:t>Next steps</a:t>
            </a:r>
            <a:endParaRPr lang="de-DE" altLang="zh-CN" sz="1000" kern="0" dirty="0">
              <a:solidFill>
                <a:prstClr val="black"/>
              </a:solidFill>
            </a:endParaRPr>
          </a:p>
          <a:p>
            <a:pPr marL="571500" lvl="1" indent="-171450" defTabSz="1219170">
              <a:spcBef>
                <a:spcPts val="0"/>
              </a:spcBef>
              <a:spcAft>
                <a:spcPts val="0"/>
              </a:spcAft>
              <a:defRPr/>
            </a:pPr>
            <a:r>
              <a:rPr lang="en-US" altLang="zh-CN" sz="1200" kern="0" dirty="0">
                <a:solidFill>
                  <a:prstClr val="black"/>
                </a:solidFill>
              </a:rPr>
              <a:t>Continue the work in the context of the Rel-18 Work Item EE5GPLUS_Ph2</a:t>
            </a:r>
            <a:endParaRPr lang="de-DE" altLang="zh-CN" sz="1200" kern="0" dirty="0">
              <a:solidFill>
                <a:prstClr val="black"/>
              </a:solidFill>
            </a:endParaRP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44281" y="3079497"/>
            <a:ext cx="5634679" cy="232184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FS_MEC_ECM</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Adding solutions for EDN sharing,  Federated EAS resource reservation management, Federated EAS termination and Querying Available Edge Services</a:t>
            </a:r>
          </a:p>
          <a:p>
            <a:pPr marL="855123" lvl="1" indent="-455073" defTabSz="1219170">
              <a:spcBef>
                <a:spcPts val="0"/>
              </a:spcBef>
              <a:spcAft>
                <a:spcPts val="0"/>
              </a:spcAft>
              <a:defRPr/>
            </a:pPr>
            <a:r>
              <a:rPr lang="en-US" altLang="zh-CN" sz="1100" kern="0" dirty="0">
                <a:solidFill>
                  <a:prstClr val="black"/>
                </a:solidFill>
              </a:rPr>
              <a:t>Complete conclusion and recommendation for all the key issues studied in this report </a:t>
            </a:r>
          </a:p>
          <a:p>
            <a:pPr marL="455073" indent="-455073" defTabSz="1219170">
              <a:spcBef>
                <a:spcPts val="0"/>
              </a:spcBef>
              <a:spcAft>
                <a:spcPts val="0"/>
              </a:spcAft>
              <a:defRPr/>
            </a:pPr>
            <a:r>
              <a:rPr lang="en-US" altLang="zh-CN" sz="1400" kern="0" dirty="0">
                <a:solidFill>
                  <a:prstClr val="black"/>
                </a:solidFill>
              </a:rPr>
              <a:t>Impacts and dependencies on other WGs:</a:t>
            </a:r>
            <a:endParaRPr lang="de-DE" altLang="zh-CN" sz="1400" kern="0" dirty="0">
              <a:solidFill>
                <a:prstClr val="black"/>
              </a:solidFill>
            </a:endParaRPr>
          </a:p>
          <a:p>
            <a:pPr marL="855123" lvl="1" indent="-455073" defTabSz="1219170">
              <a:spcBef>
                <a:spcPts val="0"/>
              </a:spcBef>
              <a:spcAft>
                <a:spcPts val="0"/>
              </a:spcAft>
              <a:defRPr/>
            </a:pPr>
            <a:r>
              <a:rPr lang="en-US" altLang="zh-CN" sz="1100" kern="0" dirty="0">
                <a:solidFill>
                  <a:prstClr val="black"/>
                </a:solidFill>
              </a:rPr>
              <a:t>None</a:t>
            </a:r>
          </a:p>
          <a:p>
            <a:pPr marL="455073" indent="-455073" defTabSz="1219170">
              <a:spcBef>
                <a:spcPts val="0"/>
              </a:spcBef>
              <a:spcAft>
                <a:spcPts val="0"/>
              </a:spcAft>
              <a:defRPr/>
            </a:pPr>
            <a:r>
              <a:rPr lang="de-DE" altLang="zh-CN" sz="1400" kern="0" dirty="0">
                <a:solidFill>
                  <a:prstClr val="black"/>
                </a:solidFill>
              </a:rPr>
              <a:t>Next steps:</a:t>
            </a:r>
          </a:p>
          <a:p>
            <a:pPr marL="855123" lvl="1" indent="-455073" defTabSz="1219170">
              <a:spcBef>
                <a:spcPts val="0"/>
              </a:spcBef>
              <a:spcAft>
                <a:spcPts val="0"/>
              </a:spcAft>
              <a:defRPr/>
            </a:pPr>
            <a:r>
              <a:rPr lang="en-US" altLang="zh-CN" sz="1100" kern="0" dirty="0">
                <a:solidFill>
                  <a:prstClr val="black"/>
                </a:solidFill>
              </a:rPr>
              <a:t>Start working in the normative phase in </a:t>
            </a:r>
            <a:r>
              <a:rPr lang="en-US" altLang="zh-CN" sz="1100" kern="0" dirty="0" err="1">
                <a:solidFill>
                  <a:prstClr val="black"/>
                </a:solidFill>
              </a:rPr>
              <a:t>eECM</a:t>
            </a:r>
            <a:r>
              <a:rPr lang="en-US" altLang="zh-CN" sz="1100" kern="0" dirty="0">
                <a:solidFill>
                  <a:prstClr val="black"/>
                </a:solidFill>
              </a:rPr>
              <a:t> based on the conclusion and recommendation from this report</a:t>
            </a:r>
          </a:p>
        </p:txBody>
      </p:sp>
    </p:spTree>
    <p:extLst>
      <p:ext uri="{BB962C8B-B14F-4D97-AF65-F5344CB8AC3E}">
        <p14:creationId xmlns:p14="http://schemas.microsoft.com/office/powerpoint/2010/main" val="376497064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 (3/4)</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808848010"/>
              </p:ext>
            </p:extLst>
          </p:nvPr>
        </p:nvGraphicFramePr>
        <p:xfrm>
          <a:off x="194693" y="1068257"/>
          <a:ext cx="8929852" cy="2202434"/>
        </p:xfrm>
        <a:graphic>
          <a:graphicData uri="http://schemas.openxmlformats.org/drawingml/2006/table">
            <a:tbl>
              <a:tblPr firstRow="1" firstCol="1" bandRow="1">
                <a:tableStyleId>{F5AB1C69-6EDB-4FF4-983F-18BD219EF322}</a:tableStyleId>
              </a:tblPr>
              <a:tblGrid>
                <a:gridCol w="613097">
                  <a:extLst>
                    <a:ext uri="{9D8B030D-6E8A-4147-A177-3AD203B41FA5}">
                      <a16:colId xmlns:a16="http://schemas.microsoft.com/office/drawing/2014/main" val="20000"/>
                    </a:ext>
                  </a:extLst>
                </a:gridCol>
                <a:gridCol w="3153069">
                  <a:extLst>
                    <a:ext uri="{9D8B030D-6E8A-4147-A177-3AD203B41FA5}">
                      <a16:colId xmlns:a16="http://schemas.microsoft.com/office/drawing/2014/main" val="20001"/>
                    </a:ext>
                  </a:extLst>
                </a:gridCol>
                <a:gridCol w="815430">
                  <a:extLst>
                    <a:ext uri="{9D8B030D-6E8A-4147-A177-3AD203B41FA5}">
                      <a16:colId xmlns:a16="http://schemas.microsoft.com/office/drawing/2014/main" val="20002"/>
                    </a:ext>
                  </a:extLst>
                </a:gridCol>
                <a:gridCol w="951111">
                  <a:extLst>
                    <a:ext uri="{9D8B030D-6E8A-4147-A177-3AD203B41FA5}">
                      <a16:colId xmlns:a16="http://schemas.microsoft.com/office/drawing/2014/main" val="20005"/>
                    </a:ext>
                  </a:extLst>
                </a:gridCol>
                <a:gridCol w="659304">
                  <a:extLst>
                    <a:ext uri="{9D8B030D-6E8A-4147-A177-3AD203B41FA5}">
                      <a16:colId xmlns:a16="http://schemas.microsoft.com/office/drawing/2014/main" val="20006"/>
                    </a:ext>
                  </a:extLst>
                </a:gridCol>
                <a:gridCol w="731625">
                  <a:extLst>
                    <a:ext uri="{9D8B030D-6E8A-4147-A177-3AD203B41FA5}">
                      <a16:colId xmlns:a16="http://schemas.microsoft.com/office/drawing/2014/main" val="1975700025"/>
                    </a:ext>
                  </a:extLst>
                </a:gridCol>
                <a:gridCol w="731625">
                  <a:extLst>
                    <a:ext uri="{9D8B030D-6E8A-4147-A177-3AD203B41FA5}">
                      <a16:colId xmlns:a16="http://schemas.microsoft.com/office/drawing/2014/main" val="20007"/>
                    </a:ext>
                  </a:extLst>
                </a:gridCol>
                <a:gridCol w="1274591">
                  <a:extLst>
                    <a:ext uri="{9D8B030D-6E8A-4147-A177-3AD203B41FA5}">
                      <a16:colId xmlns:a16="http://schemas.microsoft.com/office/drawing/2014/main" val="20008"/>
                    </a:ext>
                  </a:extLst>
                </a:gridCol>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US" altLang="zh-CN" sz="1200" b="1" kern="1200" dirty="0">
                          <a:solidFill>
                            <a:schemeClr val="lt1"/>
                          </a:solidFill>
                          <a:latin typeface="+mn-lt"/>
                          <a:ea typeface="+mn-ea"/>
                          <a:cs typeface="+mn-cs"/>
                        </a:rPr>
                        <a:t>WID</a:t>
                      </a:r>
                      <a:endParaRPr lang="en-GB" sz="1200" b="1" kern="1200" dirty="0">
                        <a:solidFill>
                          <a:schemeClr val="lt1"/>
                        </a:solidFill>
                        <a:latin typeface="+mn-lt"/>
                        <a:ea typeface="+mn-ea"/>
                        <a:cs typeface="+mn-cs"/>
                      </a:endParaRP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extLst>
                  <a:ext uri="{0D108BD9-81ED-4DB2-BD59-A6C34878D82A}">
                    <a16:rowId xmlns:a16="http://schemas.microsoft.com/office/drawing/2014/main" val="10000"/>
                  </a:ext>
                </a:extLst>
              </a:tr>
              <a:tr h="478865">
                <a:tc>
                  <a:txBody>
                    <a:bodyPr/>
                    <a:lstStyle/>
                    <a:p>
                      <a:pPr algn="ctr"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dirty="0">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dirty="0">
                          <a:solidFill>
                            <a:srgbClr val="000000"/>
                          </a:solidFill>
                          <a:effectLst/>
                          <a:latin typeface="+mn-lt"/>
                        </a:rPr>
                        <a:t>FS_KQI_5G</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35%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SP-211433</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1"/>
                  </a:ext>
                </a:extLst>
              </a:tr>
              <a:tr h="374354">
                <a:tc>
                  <a:txBody>
                    <a:bodyPr/>
                    <a:lstStyle/>
                    <a:p>
                      <a:pPr algn="ctr"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baseline="0" dirty="0">
                          <a:solidFill>
                            <a:schemeClr val="tx1"/>
                          </a:solidFill>
                          <a:effectLst/>
                          <a:latin typeface="+mn-lt"/>
                          <a:ea typeface="+mn-ea"/>
                          <a:cs typeface="Arial" panose="020B0604020202020204" pitchFamily="34" charset="0"/>
                        </a:rPr>
                        <a:t>SA#100(June 2023)</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1" kern="1200" baseline="0" dirty="0">
                          <a:solidFill>
                            <a:srgbClr val="0000FF"/>
                          </a:solidFill>
                          <a:effectLst/>
                          <a:latin typeface="+mn-lt"/>
                          <a:ea typeface="+mn-ea"/>
                          <a:cs typeface="Arial" panose="020B0604020202020204" pitchFamily="34" charset="0"/>
                        </a:rPr>
                        <a:t>-&gt;SA#103(Mar 2024)</a:t>
                      </a:r>
                      <a:endParaRPr lang="en-US" alt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45%</a:t>
                      </a:r>
                    </a:p>
                  </a:txBody>
                  <a:tcPr marL="6350" marR="6350" marT="6350" marB="0"/>
                </a:tc>
                <a:tc>
                  <a:txBody>
                    <a:bodyPr/>
                    <a:lstStyle/>
                    <a:p>
                      <a:pPr marL="0" marR="0" lvl="0" indent="0" algn="ctr" defTabSz="1219170" rtl="0" eaLnBrk="1" fontAlgn="t" latinLnBrk="0" hangingPunct="1">
                        <a:lnSpc>
                          <a:spcPct val="15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SP-211442</a:t>
                      </a:r>
                    </a:p>
                  </a:txBody>
                  <a:tcPr marL="9525" marR="9525" marT="9525" marB="9525"/>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extLst>
                  <a:ext uri="{0D108BD9-81ED-4DB2-BD59-A6C34878D82A}">
                    <a16:rowId xmlns:a16="http://schemas.microsoft.com/office/drawing/2014/main" val="10002"/>
                  </a:ext>
                </a:extLst>
              </a:tr>
            </a:tbl>
          </a:graphicData>
        </a:graphic>
      </p:graphicFrame>
      <p:sp>
        <p:nvSpPr>
          <p:cNvPr id="4" name="Content Placeholder 7">
            <a:extLst>
              <a:ext uri="{FF2B5EF4-FFF2-40B4-BE49-F238E27FC236}">
                <a16:creationId xmlns:a16="http://schemas.microsoft.com/office/drawing/2014/main" id="{B4F8F5CC-9B36-4C4A-96C2-095377087992}"/>
              </a:ext>
            </a:extLst>
          </p:cNvPr>
          <p:cNvSpPr txBox="1">
            <a:spLocks/>
          </p:cNvSpPr>
          <p:nvPr/>
        </p:nvSpPr>
        <p:spPr>
          <a:xfrm>
            <a:off x="194694" y="3329773"/>
            <a:ext cx="5353166" cy="258694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FS_KQI_5G</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855123" lvl="1" indent="-455073" defTabSz="1219170">
              <a:spcBef>
                <a:spcPts val="0"/>
              </a:spcBef>
              <a:spcAft>
                <a:spcPts val="0"/>
              </a:spcAft>
              <a:defRPr/>
            </a:pPr>
            <a:r>
              <a:rPr lang="en-US" altLang="zh-CN" sz="1200" kern="0" dirty="0">
                <a:solidFill>
                  <a:prstClr val="black"/>
                </a:solidFill>
              </a:rPr>
              <a:t> No </a:t>
            </a:r>
            <a:r>
              <a:rPr lang="en-US" altLang="zh-CN" sz="1200" kern="0" dirty="0" err="1">
                <a:solidFill>
                  <a:prstClr val="black"/>
                </a:solidFill>
              </a:rPr>
              <a:t>pCR</a:t>
            </a:r>
            <a:r>
              <a:rPr lang="en-US" altLang="zh-CN" sz="1200" kern="0" dirty="0">
                <a:solidFill>
                  <a:prstClr val="black"/>
                </a:solidFill>
              </a:rPr>
              <a:t> is agreed in SA5#149</a:t>
            </a:r>
          </a:p>
          <a:p>
            <a:pPr marL="855123" lvl="1" indent="-455073" defTabSz="1219170">
              <a:spcBef>
                <a:spcPts val="0"/>
              </a:spcBef>
              <a:spcAft>
                <a:spcPts val="0"/>
              </a:spcAft>
              <a:defRPr/>
            </a:pPr>
            <a:endParaRPr lang="en-US" altLang="zh-CN" sz="1100" kern="0" dirty="0">
              <a:solidFill>
                <a:prstClr val="black"/>
              </a:solidFill>
            </a:endParaRPr>
          </a:p>
          <a:p>
            <a:pPr marL="455073" indent="-455073" defTabSz="1219170">
              <a:spcBef>
                <a:spcPts val="0"/>
              </a:spcBef>
              <a:spcAft>
                <a:spcPts val="0"/>
              </a:spcAft>
              <a:defRPr/>
            </a:pPr>
            <a:r>
              <a:rPr lang="en-US" altLang="zh-CN" sz="1600" kern="0" dirty="0">
                <a:solidFill>
                  <a:prstClr val="black"/>
                </a:solidFill>
              </a:rPr>
              <a:t>Impacts and dependencies on other WGs:</a:t>
            </a:r>
          </a:p>
          <a:p>
            <a:pPr marL="855123" lvl="1" indent="-455073" defTabSz="1219170">
              <a:spcBef>
                <a:spcPts val="0"/>
              </a:spcBef>
              <a:spcAft>
                <a:spcPts val="0"/>
              </a:spcAft>
              <a:defRPr/>
            </a:pPr>
            <a:r>
              <a:rPr lang="en-US" altLang="zh-CN" sz="1200" kern="0" dirty="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endParaRPr lang="de-DE" altLang="zh-CN" sz="1600" kern="0" dirty="0">
              <a:solidFill>
                <a:prstClr val="black"/>
              </a:solidFill>
            </a:endParaRP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KQI for video uploading;</a:t>
            </a:r>
          </a:p>
          <a:p>
            <a:pPr marL="855123" lvl="1" indent="-455073" defTabSz="1219170">
              <a:spcBef>
                <a:spcPts val="0"/>
              </a:spcBef>
              <a:spcAft>
                <a:spcPts val="0"/>
              </a:spcAft>
              <a:defRPr/>
            </a:pPr>
            <a:r>
              <a:rPr lang="en-US" altLang="zh-CN" sz="1200" kern="0" dirty="0">
                <a:solidFill>
                  <a:prstClr val="black"/>
                </a:solidFill>
              </a:rPr>
              <a:t>Definition for remote control,</a:t>
            </a:r>
          </a:p>
          <a:p>
            <a:pPr marL="855123" lvl="1" indent="-455073" defTabSz="1219170">
              <a:spcBef>
                <a:spcPts val="0"/>
              </a:spcBef>
              <a:spcAft>
                <a:spcPts val="0"/>
              </a:spcAft>
              <a:defRPr/>
            </a:pPr>
            <a:r>
              <a:rPr lang="en-US" altLang="zh-CN" sz="1200" kern="0" dirty="0">
                <a:solidFill>
                  <a:prstClr val="black"/>
                </a:solidFill>
              </a:rPr>
              <a:t>KQI for cloud VR.</a:t>
            </a:r>
          </a:p>
        </p:txBody>
      </p:sp>
      <p:sp>
        <p:nvSpPr>
          <p:cNvPr id="5" name="Content Placeholder 7">
            <a:extLst>
              <a:ext uri="{FF2B5EF4-FFF2-40B4-BE49-F238E27FC236}">
                <a16:creationId xmlns:a16="http://schemas.microsoft.com/office/drawing/2014/main" id="{B4F8F5CC-9B36-4C4A-96C2-095377087992}"/>
              </a:ext>
            </a:extLst>
          </p:cNvPr>
          <p:cNvSpPr txBox="1">
            <a:spLocks/>
          </p:cNvSpPr>
          <p:nvPr/>
        </p:nvSpPr>
        <p:spPr>
          <a:xfrm>
            <a:off x="6214832" y="3329773"/>
            <a:ext cx="5634679" cy="261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FS_DCSA</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SA5#149:</a:t>
            </a:r>
          </a:p>
          <a:p>
            <a:pPr marL="855123" lvl="1" indent="-455073" defTabSz="1219170">
              <a:spcBef>
                <a:spcPts val="0"/>
              </a:spcBef>
              <a:spcAft>
                <a:spcPts val="0"/>
              </a:spcAft>
              <a:defRPr/>
            </a:pPr>
            <a:r>
              <a:rPr lang="en-US" altLang="zh-CN" sz="1100" kern="0" dirty="0">
                <a:solidFill>
                  <a:prstClr val="black"/>
                </a:solidFill>
              </a:rPr>
              <a:t>4 contributions were approved in SA5#149, including the following aspects:</a:t>
            </a:r>
          </a:p>
          <a:p>
            <a:pPr marL="1255173" lvl="2" indent="-455073" defTabSz="1219170">
              <a:spcBef>
                <a:spcPts val="0"/>
              </a:spcBef>
              <a:spcAft>
                <a:spcPts val="0"/>
              </a:spcAft>
              <a:defRPr/>
            </a:pPr>
            <a:r>
              <a:rPr lang="en-US" altLang="zh-CN" sz="1100" kern="0" dirty="0">
                <a:solidFill>
                  <a:prstClr val="black"/>
                </a:solidFill>
              </a:rPr>
              <a:t>Report of achievable reliability information;</a:t>
            </a:r>
          </a:p>
          <a:p>
            <a:pPr marL="1255173" lvl="2" indent="-455073" defTabSz="1219170">
              <a:spcBef>
                <a:spcPts val="0"/>
              </a:spcBef>
              <a:spcAft>
                <a:spcPts val="0"/>
              </a:spcAft>
              <a:defRPr/>
            </a:pPr>
            <a:r>
              <a:rPr lang="en-US" altLang="zh-CN" sz="1100" kern="0" dirty="0">
                <a:solidFill>
                  <a:prstClr val="black"/>
                </a:solidFill>
              </a:rPr>
              <a:t>Add descriptions on reliability analysis, synchronization analysis and TSN related analysis</a:t>
            </a:r>
            <a:endParaRPr lang="en-US" sz="1100" kern="0" dirty="0">
              <a:solidFill>
                <a:prstClr val="black"/>
              </a:solidFill>
            </a:endParaRPr>
          </a:p>
          <a:p>
            <a:pPr marL="455073" indent="-455073" defTabSz="1219170">
              <a:spcBef>
                <a:spcPts val="0"/>
              </a:spcBef>
              <a:spcAft>
                <a:spcPts val="0"/>
              </a:spcAft>
              <a:defRPr/>
            </a:pPr>
            <a:r>
              <a:rPr lang="en-US" sz="1600" kern="0" dirty="0">
                <a:solidFill>
                  <a:prstClr val="black"/>
                </a:solidFill>
              </a:rPr>
              <a:t>Impacts and dependencies on other WGs:</a:t>
            </a:r>
            <a:endParaRPr lang="de-DE" sz="1600" kern="0" dirty="0">
              <a:solidFill>
                <a:prstClr val="black"/>
              </a:solidFill>
            </a:endParaRPr>
          </a:p>
          <a:p>
            <a:pPr marL="855123" lvl="1" indent="-455073" defTabSz="1219170">
              <a:spcBef>
                <a:spcPts val="0"/>
              </a:spcBef>
              <a:spcAft>
                <a:spcPts val="0"/>
              </a:spcAft>
              <a:defRPr/>
            </a:pPr>
            <a:r>
              <a:rPr lang="en-US" sz="1100" kern="0" dirty="0">
                <a:solidFill>
                  <a:prstClr val="black"/>
                </a:solidFill>
              </a:rPr>
              <a:t>No impacts and dependencies on SA/RAN/CT</a:t>
            </a:r>
            <a:endParaRPr lang="de-DE" sz="1600" kern="0" dirty="0">
              <a:solidFill>
                <a:prstClr val="black"/>
              </a:solidFill>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100" kern="0" dirty="0">
                <a:solidFill>
                  <a:prstClr val="black"/>
                </a:solidFill>
              </a:rPr>
              <a:t>Solutions for reliability analysis, high accuracy position analysis, network function provisioning related to DCSA will be discussed.</a:t>
            </a:r>
          </a:p>
        </p:txBody>
      </p:sp>
    </p:spTree>
    <p:extLst>
      <p:ext uri="{BB962C8B-B14F-4D97-AF65-F5344CB8AC3E}">
        <p14:creationId xmlns:p14="http://schemas.microsoft.com/office/powerpoint/2010/main" val="1681228"/>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SA#100</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046022604"/>
              </p:ext>
            </p:extLst>
          </p:nvPr>
        </p:nvGraphicFramePr>
        <p:xfrm>
          <a:off x="92410" y="687642"/>
          <a:ext cx="10215820" cy="4464260"/>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val="570476699"/>
                    </a:ext>
                  </a:extLst>
                </a:gridCol>
                <a:gridCol w="6101020">
                  <a:extLst>
                    <a:ext uri="{9D8B030D-6E8A-4147-A177-3AD203B41FA5}">
                      <a16:colId xmlns:a16="http://schemas.microsoft.com/office/drawing/2014/main" val="2618836924"/>
                    </a:ext>
                  </a:extLst>
                </a:gridCol>
                <a:gridCol w="2932386">
                  <a:extLst>
                    <a:ext uri="{9D8B030D-6E8A-4147-A177-3AD203B41FA5}">
                      <a16:colId xmlns:a16="http://schemas.microsoft.com/office/drawing/2014/main" val="3016348962"/>
                    </a:ext>
                  </a:extLst>
                </a:gridCol>
              </a:tblGrid>
              <a:tr h="738824">
                <a:tc>
                  <a:txBody>
                    <a:bodyPr/>
                    <a:lstStyle/>
                    <a:p>
                      <a:pPr algn="ctr">
                        <a:spcAft>
                          <a:spcPts val="0"/>
                        </a:spcAft>
                      </a:pPr>
                      <a:r>
                        <a:rPr lang="sv-SE" sz="11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100" b="1" kern="1200" dirty="0" err="1">
                          <a:solidFill>
                            <a:schemeClr val="tx1"/>
                          </a:solidFill>
                          <a:effectLst/>
                          <a:latin typeface="+mn-lt"/>
                          <a:ea typeface="+mn-ea"/>
                          <a:cs typeface="+mn-cs"/>
                        </a:rPr>
                        <a:t>Title</a:t>
                      </a:r>
                      <a:endParaRPr lang="sv-SE" sz="11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1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251148">
                <a:tc>
                  <a:txBody>
                    <a:bodyPr/>
                    <a:lstStyle/>
                    <a:p>
                      <a:pPr algn="l" fontAlgn="t"/>
                      <a:r>
                        <a:rPr lang="en-US" sz="1100" b="0" i="0" u="none" strike="noStrike" dirty="0">
                          <a:solidFill>
                            <a:srgbClr val="000000"/>
                          </a:solidFill>
                          <a:effectLst/>
                          <a:latin typeface="Arial" panose="020B0604020202020204" pitchFamily="34" charset="0"/>
                        </a:rPr>
                        <a:t>SP-230633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28.837 "Study on management of trace/ Minimization of Drive Tests (MDT)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1000">
                <a:tc>
                  <a:txBody>
                    <a:bodyPr/>
                    <a:lstStyle/>
                    <a:p>
                      <a:pPr algn="l" fontAlgn="t"/>
                      <a:r>
                        <a:rPr lang="en-US" sz="1100" b="0" i="0" u="none" strike="noStrike">
                          <a:solidFill>
                            <a:srgbClr val="000000"/>
                          </a:solidFill>
                          <a:effectLst/>
                          <a:latin typeface="Arial" panose="020B0604020202020204" pitchFamily="34" charset="0"/>
                        </a:rPr>
                        <a:t>SP-230634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TR 28.841 "Study on management aspects of IoT NTN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51148">
                <a:tc>
                  <a:txBody>
                    <a:bodyPr/>
                    <a:lstStyle/>
                    <a:p>
                      <a:pPr algn="l" fontAlgn="t"/>
                      <a:r>
                        <a:rPr lang="en-US" sz="1100" b="0" i="0" u="none" strike="noStrike">
                          <a:solidFill>
                            <a:srgbClr val="000000"/>
                          </a:solidFill>
                          <a:effectLst/>
                          <a:latin typeface="Arial" panose="020B0604020202020204" pitchFamily="34" charset="0"/>
                        </a:rPr>
                        <a:t>SP-230635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28.903 "Study on alignment with ETSI Mobile Edge Computing (MEC) for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63066338"/>
                  </a:ext>
                </a:extLst>
              </a:tr>
              <a:tr h="251148">
                <a:tc>
                  <a:txBody>
                    <a:bodyPr/>
                    <a:lstStyle/>
                    <a:p>
                      <a:pPr algn="l" fontAlgn="t"/>
                      <a:r>
                        <a:rPr lang="en-US" sz="1100" b="0" i="0" u="none" strike="noStrike">
                          <a:solidFill>
                            <a:srgbClr val="000000"/>
                          </a:solidFill>
                          <a:effectLst/>
                          <a:latin typeface="Arial" panose="020B0604020202020204" pitchFamily="34" charset="0"/>
                        </a:rPr>
                        <a:t>SP-230636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28.831 "Study on basic Service-Based Management Architecture (SBMA) enabler enhancements"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82383241"/>
                  </a:ext>
                </a:extLst>
              </a:tr>
              <a:tr h="251148">
                <a:tc>
                  <a:txBody>
                    <a:bodyPr/>
                    <a:lstStyle/>
                    <a:p>
                      <a:pPr algn="l" fontAlgn="t"/>
                      <a:r>
                        <a:rPr lang="en-US" sz="1100" b="0" i="0" u="none" strike="noStrike">
                          <a:solidFill>
                            <a:srgbClr val="000000"/>
                          </a:solidFill>
                          <a:effectLst/>
                          <a:latin typeface="Arial" panose="020B0604020202020204" pitchFamily="34" charset="0"/>
                        </a:rPr>
                        <a:t>SP-230637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28.864  "Study on Enhancement of the management aspects related to </a:t>
                      </a:r>
                      <a:r>
                        <a:rPr lang="en-US" sz="1100" b="0" i="0" u="none" strike="noStrike" dirty="0" err="1">
                          <a:solidFill>
                            <a:srgbClr val="000000"/>
                          </a:solidFill>
                          <a:effectLst/>
                          <a:latin typeface="Arial" panose="020B0604020202020204" pitchFamily="34" charset="0"/>
                        </a:rPr>
                        <a:t>NetWork</a:t>
                      </a:r>
                      <a:r>
                        <a:rPr lang="en-US" sz="1100" b="0" i="0" u="none" strike="noStrike" dirty="0">
                          <a:solidFill>
                            <a:srgbClr val="000000"/>
                          </a:solidFill>
                          <a:effectLst/>
                          <a:latin typeface="Arial" panose="020B0604020202020204" pitchFamily="34" charset="0"/>
                        </a:rPr>
                        <a:t> Data Analytics Functions (NWDAF)"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04618114"/>
                  </a:ext>
                </a:extLst>
              </a:tr>
              <a:tr h="251148">
                <a:tc>
                  <a:txBody>
                    <a:bodyPr/>
                    <a:lstStyle/>
                    <a:p>
                      <a:pPr algn="l" fontAlgn="t"/>
                      <a:r>
                        <a:rPr lang="en-US" sz="1100" b="0" i="0" u="none" strike="noStrike">
                          <a:solidFill>
                            <a:srgbClr val="000000"/>
                          </a:solidFill>
                          <a:effectLst/>
                          <a:latin typeface="Arial" panose="020B0604020202020204" pitchFamily="34" charset="0"/>
                        </a:rPr>
                        <a:t>SP-230638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28.913 "Study on new aspects of EE for 5G networks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80702520"/>
                  </a:ext>
                </a:extLst>
              </a:tr>
              <a:tr h="251148">
                <a:tc>
                  <a:txBody>
                    <a:bodyPr/>
                    <a:lstStyle/>
                    <a:p>
                      <a:pPr algn="l" fontAlgn="t"/>
                      <a:r>
                        <a:rPr lang="en-US" sz="1100" b="0" i="0" u="none" strike="noStrike">
                          <a:solidFill>
                            <a:srgbClr val="000000"/>
                          </a:solidFill>
                          <a:effectLst/>
                          <a:latin typeface="Arial" panose="020B0604020202020204" pitchFamily="34" charset="0"/>
                        </a:rPr>
                        <a:t>SP-230641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28.836 "Study on intent-driven management for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6463387"/>
                  </a:ext>
                </a:extLst>
              </a:tr>
              <a:tr h="251148">
                <a:tc>
                  <a:txBody>
                    <a:bodyPr/>
                    <a:lstStyle/>
                    <a:p>
                      <a:pPr algn="l" fontAlgn="t"/>
                      <a:r>
                        <a:rPr lang="en-US" sz="1100" b="0" i="0" u="none" strike="noStrike">
                          <a:solidFill>
                            <a:srgbClr val="000000"/>
                          </a:solidFill>
                          <a:effectLst/>
                          <a:latin typeface="Arial" panose="020B0604020202020204" pitchFamily="34" charset="0"/>
                        </a:rPr>
                        <a:t>SP-230642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28.835 "Study on management aspects of 5G Multiple Operator Core Network (MOCN) network sharing phase2"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54045915"/>
                  </a:ext>
                </a:extLst>
              </a:tr>
              <a:tr h="251148">
                <a:tc>
                  <a:txBody>
                    <a:bodyPr/>
                    <a:lstStyle/>
                    <a:p>
                      <a:pPr algn="l" fontAlgn="t"/>
                      <a:r>
                        <a:rPr lang="en-US" sz="1100" b="0" i="0" u="none" strike="noStrike">
                          <a:solidFill>
                            <a:srgbClr val="000000"/>
                          </a:solidFill>
                          <a:effectLst/>
                          <a:latin typeface="Arial" panose="020B0604020202020204" pitchFamily="34" charset="0"/>
                        </a:rPr>
                        <a:t>SP-230643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28.832 "Study on management aspects of Ultra-Reliable and Low Latency Communication (URLLC)"</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1229171"/>
                  </a:ext>
                </a:extLst>
              </a:tr>
              <a:tr h="251148">
                <a:tc>
                  <a:txBody>
                    <a:bodyPr/>
                    <a:lstStyle/>
                    <a:p>
                      <a:pPr algn="l" fontAlgn="t"/>
                      <a:r>
                        <a:rPr lang="en-US" sz="1100" b="0" i="0" u="none" strike="noStrike">
                          <a:solidFill>
                            <a:srgbClr val="000000"/>
                          </a:solidFill>
                          <a:effectLst/>
                          <a:latin typeface="Arial" panose="020B0604020202020204" pitchFamily="34" charset="0"/>
                        </a:rPr>
                        <a:t>SP-230644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28.829 "Study on network and service operations for energy utilities"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18606250"/>
                  </a:ext>
                </a:extLst>
              </a:tr>
              <a:tr h="251148">
                <a:tc>
                  <a:txBody>
                    <a:bodyPr/>
                    <a:lstStyle/>
                    <a:p>
                      <a:pPr algn="l" fontAlgn="t"/>
                      <a:r>
                        <a:rPr lang="en-US" sz="1100" b="0" i="0" u="none" strike="noStrike">
                          <a:solidFill>
                            <a:srgbClr val="000000"/>
                          </a:solidFill>
                          <a:effectLst/>
                          <a:latin typeface="Arial" panose="020B0604020202020204" pitchFamily="34" charset="0"/>
                        </a:rPr>
                        <a:t>SP-230645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a:solidFill>
                            <a:srgbClr val="000000"/>
                          </a:solidFill>
                          <a:effectLst/>
                          <a:latin typeface="Arial" panose="020B0604020202020204" pitchFamily="34" charset="0"/>
                        </a:rPr>
                        <a:t>Draft TR 28.912 "Study on enhanced intent driven management services for mobile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kern="1200" dirty="0">
                          <a:solidFill>
                            <a:srgbClr val="000000"/>
                          </a:solidFill>
                          <a:effectLst/>
                          <a:latin typeface="Arial" panose="020B0604020202020204" pitchFamily="34" charset="0"/>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80094681"/>
                  </a:ext>
                </a:extLst>
              </a:tr>
              <a:tr h="251148">
                <a:tc>
                  <a:txBody>
                    <a:bodyPr/>
                    <a:lstStyle/>
                    <a:p>
                      <a:pPr algn="l" fontAlgn="t"/>
                      <a:r>
                        <a:rPr lang="en-US" sz="1100" b="0" i="0" u="none" strike="noStrike" dirty="0">
                          <a:solidFill>
                            <a:srgbClr val="000000"/>
                          </a:solidFill>
                          <a:effectLst/>
                          <a:latin typeface="Arial" panose="020B0604020202020204" pitchFamily="34" charset="0"/>
                        </a:rPr>
                        <a:t>SP-230646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dirty="0">
                          <a:solidFill>
                            <a:srgbClr val="000000"/>
                          </a:solidFill>
                          <a:effectLst/>
                          <a:latin typeface="Arial" panose="020B0604020202020204" pitchFamily="34" charset="0"/>
                        </a:rPr>
                        <a:t>Draft TR 28.834"Study on management of cloud-native Virtualized Network Functions (VNF)"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kern="1200" dirty="0">
                          <a:solidFill>
                            <a:srgbClr val="000000"/>
                          </a:solidFill>
                          <a:effectLst/>
                          <a:latin typeface="Arial" panose="020B0604020202020204" pitchFamily="34" charset="0"/>
                          <a:ea typeface="+mn-ea"/>
                          <a:cs typeface="+mn-cs"/>
                        </a:rPr>
                        <a:t>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19341293"/>
                  </a:ext>
                </a:extLst>
              </a:tr>
              <a:tr h="251148">
                <a:tc>
                  <a:txBody>
                    <a:bodyPr/>
                    <a:lstStyle/>
                    <a:p>
                      <a:pPr algn="l" fontAlgn="t"/>
                      <a:r>
                        <a:rPr lang="en-GB" sz="1100" b="0" i="0" u="none" strike="noStrike" kern="1200" dirty="0">
                          <a:solidFill>
                            <a:srgbClr val="000000"/>
                          </a:solidFill>
                          <a:effectLst/>
                          <a:latin typeface="Arial" panose="020B0604020202020204" pitchFamily="34" charset="0"/>
                          <a:ea typeface="+mn-ea"/>
                          <a:cs typeface="+mn-cs"/>
                        </a:rPr>
                        <a:t>SP-230735</a:t>
                      </a:r>
                      <a:endParaRPr lang="en-US" sz="1100" b="0" i="0" u="none" strike="noStrike" kern="1200" dirty="0">
                        <a:solidFill>
                          <a:srgbClr val="000000"/>
                        </a:solidFill>
                        <a:effectLst/>
                        <a:latin typeface="Arial" panose="020B0604020202020204" pitchFamily="34" charset="0"/>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100" b="0" i="0" u="none" strike="noStrike" kern="1200" dirty="0">
                          <a:solidFill>
                            <a:srgbClr val="000000"/>
                          </a:solidFill>
                          <a:effectLst/>
                          <a:latin typeface="Arial" panose="020B0604020202020204" pitchFamily="34" charset="0"/>
                          <a:ea typeface="+mn-ea"/>
                          <a:cs typeface="+mn-cs"/>
                        </a:rPr>
                        <a:t>Draft TR 28.824 "Study on network slice management capability exposure"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b="0" i="0" u="none" strike="noStrike" kern="1200" dirty="0">
                          <a:solidFill>
                            <a:srgbClr val="000000"/>
                          </a:solidFill>
                          <a:effectLst/>
                          <a:latin typeface="Arial" panose="020B0604020202020204" pitchFamily="34" charset="0"/>
                          <a:ea typeface="+mn-ea"/>
                          <a:cs typeface="+mn-cs"/>
                        </a:rPr>
                        <a:t>Approval</a:t>
                      </a:r>
                      <a:endParaRPr lang="sv-SE" sz="1100" b="0" i="0" u="none" strike="noStrike" kern="1200" dirty="0">
                        <a:solidFill>
                          <a:srgbClr val="000000"/>
                        </a:solidFill>
                        <a:effectLst/>
                        <a:latin typeface="Arial" panose="020B060402020202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28020604"/>
                  </a:ext>
                </a:extLst>
              </a:tr>
            </a:tbl>
          </a:graphicData>
        </a:graphic>
      </p:graphicFrame>
    </p:spTree>
    <p:extLst>
      <p:ext uri="{BB962C8B-B14F-4D97-AF65-F5344CB8AC3E}">
        <p14:creationId xmlns:p14="http://schemas.microsoft.com/office/powerpoint/2010/main" val="15685955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379572588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47849" y="541566"/>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New or Revised Charging SIDs/WIDs</a:t>
            </a:r>
            <a:endParaRPr lang="en-GB" altLang="zh-CN" sz="3200" dirty="0">
              <a:solidFill>
                <a:srgbClr val="FF0000"/>
              </a:solidFill>
              <a:latin typeface="Calibri"/>
              <a:cs typeface="Times New Roman" pitchFamily="18" charset="0"/>
            </a:endParaRPr>
          </a:p>
        </p:txBody>
      </p:sp>
      <p:graphicFrame>
        <p:nvGraphicFramePr>
          <p:cNvPr id="8" name="Group 76">
            <a:extLst>
              <a:ext uri="{FF2B5EF4-FFF2-40B4-BE49-F238E27FC236}">
                <a16:creationId xmlns:a16="http://schemas.microsoft.com/office/drawing/2014/main" id="{9969EA0D-50CF-4183-B85E-7E445686F9F7}"/>
              </a:ext>
            </a:extLst>
          </p:cNvPr>
          <p:cNvGraphicFramePr>
            <a:graphicFrameLocks/>
          </p:cNvGraphicFramePr>
          <p:nvPr/>
        </p:nvGraphicFramePr>
        <p:xfrm>
          <a:off x="723900" y="1889721"/>
          <a:ext cx="10858502" cy="3037339"/>
        </p:xfrm>
        <a:graphic>
          <a:graphicData uri="http://schemas.openxmlformats.org/drawingml/2006/table">
            <a:tbl>
              <a:tblPr/>
              <a:tblGrid>
                <a:gridCol w="1369595">
                  <a:extLst>
                    <a:ext uri="{9D8B030D-6E8A-4147-A177-3AD203B41FA5}">
                      <a16:colId xmlns:a16="http://schemas.microsoft.com/office/drawing/2014/main" val="20000"/>
                    </a:ext>
                  </a:extLst>
                </a:gridCol>
                <a:gridCol w="7130515">
                  <a:extLst>
                    <a:ext uri="{9D8B030D-6E8A-4147-A177-3AD203B41FA5}">
                      <a16:colId xmlns:a16="http://schemas.microsoft.com/office/drawing/2014/main" val="20001"/>
                    </a:ext>
                  </a:extLst>
                </a:gridCol>
                <a:gridCol w="2358392">
                  <a:extLst>
                    <a:ext uri="{9D8B030D-6E8A-4147-A177-3AD203B41FA5}">
                      <a16:colId xmlns:a16="http://schemas.microsoft.com/office/drawing/2014/main" val="1853449902"/>
                    </a:ext>
                  </a:extLst>
                </a:gridCol>
              </a:tblGrid>
              <a:tr h="682029">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53755">
                <a:tc>
                  <a:txBody>
                    <a:bodyPr/>
                    <a:lstStyle/>
                    <a:p>
                      <a:pPr marL="0" marR="0" algn="ctr">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SP-230621</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l">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of IMS Data Channel</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China Mobile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91712055"/>
                  </a:ext>
                </a:extLst>
              </a:tr>
              <a:tr h="45375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SP-230622</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SID on Charging Aspects of Ranging and Sidelink Positioning</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China Telecommunications</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42084120"/>
                  </a:ext>
                </a:extLst>
              </a:tr>
              <a:tr h="453755">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SP-230623</a:t>
                      </a:r>
                    </a:p>
                    <a:p>
                      <a:pPr marL="0" marR="0" algn="ctr">
                        <a:spcBef>
                          <a:spcPts val="0"/>
                        </a:spcBef>
                        <a:spcAft>
                          <a:spcPts val="900"/>
                        </a:spcAft>
                      </a:pPr>
                      <a:endPar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New WID on Charging Aspects for SMF and MB-SMF to Support 5G Multicast-broadcast Services</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China Mobile M2M Company Ltd.</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66216114"/>
                  </a:ext>
                </a:extLst>
              </a:tr>
              <a:tr h="309645">
                <a:tc>
                  <a:txBody>
                    <a:bodyPr/>
                    <a:lstStyle/>
                    <a:p>
                      <a:pPr marL="0" marR="0" algn="ctr">
                        <a:spcBef>
                          <a:spcPts val="0"/>
                        </a:spcBef>
                        <a:spcAft>
                          <a:spcPts val="900"/>
                        </a:spcAft>
                      </a:pPr>
                      <a:r>
                        <a:rPr kumimoji="0" lang="en-US" sz="16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SP-230625</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l">
                        <a:spcBef>
                          <a:spcPts val="0"/>
                        </a:spcBef>
                        <a:spcAft>
                          <a:spcPts val="900"/>
                        </a:spcAft>
                      </a:pPr>
                      <a:r>
                        <a:rPr kumimoji="0" lang="en-US" sz="1600" b="1"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New WID on Charging enhancement for Network Slice based wholesale in roaming</a:t>
                      </a:r>
                    </a:p>
                    <a:p>
                      <a:pPr marL="0" marR="0" algn="l">
                        <a:spcBef>
                          <a:spcPts val="0"/>
                        </a:spcBef>
                        <a:spcAft>
                          <a:spcPts val="900"/>
                        </a:spcAft>
                      </a:pPr>
                      <a:r>
                        <a:rPr kumimoji="0" lang="en-US" sz="1600" b="0" i="0" u="none" strike="noStrike" kern="1200" cap="none" spc="0" normalizeH="0" baseline="0" dirty="0">
                          <a:ln>
                            <a:noFill/>
                          </a:ln>
                          <a:solidFill>
                            <a:prstClr val="black"/>
                          </a:solidFill>
                          <a:effectLst/>
                          <a:uLnTx/>
                          <a:uFillTx/>
                          <a:latin typeface="Calibri" panose="020F0502020204030204" pitchFamily="34" charset="0"/>
                          <a:ea typeface="DengXian" panose="02010600030101010101" pitchFamily="2" charset="-122"/>
                          <a:cs typeface="+mn-cs"/>
                        </a:rPr>
                        <a:t>(WID to be sent for approval and set as completed based on the approval of the CR package in SP-230664 under this WID)</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algn="ctr">
                        <a:spcBef>
                          <a:spcPts val="0"/>
                        </a:spcBef>
                        <a:spcAft>
                          <a:spcPts val="900"/>
                        </a:spcAft>
                      </a:pPr>
                      <a:r>
                        <a:rPr kumimoji="0" lang="en-US" sz="1600" b="0" i="0" u="none" strike="noStrike" kern="1200" cap="none" spc="0" normalizeH="0" baseline="0" dirty="0">
                          <a:ln>
                            <a:noFill/>
                          </a:ln>
                          <a:solidFill>
                            <a:srgbClr val="00B050"/>
                          </a:solidFill>
                          <a:effectLst/>
                          <a:uLnTx/>
                          <a:uFillTx/>
                          <a:latin typeface="Calibri" panose="020F0502020204030204" pitchFamily="34" charset="0"/>
                          <a:ea typeface="DengXian" panose="02010600030101010101" pitchFamily="2" charset="-122"/>
                          <a:cs typeface="+mn-cs"/>
                        </a:rPr>
                        <a:t>MATRIXX Software</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549558670"/>
                  </a:ext>
                </a:extLst>
              </a:tr>
            </a:tbl>
          </a:graphicData>
        </a:graphic>
      </p:graphicFrame>
    </p:spTree>
    <p:extLst>
      <p:ext uri="{BB962C8B-B14F-4D97-AF65-F5344CB8AC3E}">
        <p14:creationId xmlns:p14="http://schemas.microsoft.com/office/powerpoint/2010/main" val="4062750734"/>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1227667" y="101600"/>
            <a:ext cx="9103784" cy="1143000"/>
          </a:xfrm>
        </p:spPr>
        <p:txBody>
          <a:bodyPr/>
          <a:lstStyle/>
          <a:p>
            <a:r>
              <a:rPr lang="en-GB" altLang="en-US" dirty="0"/>
              <a:t>SA5 progress – Summary</a:t>
            </a:r>
            <a:endParaRPr lang="en-US" altLang="en-US" dirty="0"/>
          </a:p>
        </p:txBody>
      </p:sp>
      <p:graphicFrame>
        <p:nvGraphicFramePr>
          <p:cNvPr id="3" name="Table 2"/>
          <p:cNvGraphicFramePr>
            <a:graphicFrameLocks noGrp="1"/>
          </p:cNvGraphicFramePr>
          <p:nvPr>
            <p:extLst>
              <p:ext uri="{D42A27DB-BD31-4B8C-83A1-F6EECF244321}">
                <p14:modId xmlns:p14="http://schemas.microsoft.com/office/powerpoint/2010/main" val="1847447188"/>
              </p:ext>
            </p:extLst>
          </p:nvPr>
        </p:nvGraphicFramePr>
        <p:xfrm>
          <a:off x="232527" y="1275623"/>
          <a:ext cx="11726945" cy="4939683"/>
        </p:xfrm>
        <a:graphic>
          <a:graphicData uri="http://schemas.openxmlformats.org/drawingml/2006/table">
            <a:tbl>
              <a:tblPr firstRow="1" firstCol="1" bandRow="1">
                <a:tableStyleId>{F5AB1C69-6EDB-4FF4-983F-18BD219EF322}</a:tableStyleId>
              </a:tblPr>
              <a:tblGrid>
                <a:gridCol w="709516">
                  <a:extLst>
                    <a:ext uri="{9D8B030D-6E8A-4147-A177-3AD203B41FA5}">
                      <a16:colId xmlns:a16="http://schemas.microsoft.com/office/drawing/2014/main" val="20000"/>
                    </a:ext>
                  </a:extLst>
                </a:gridCol>
                <a:gridCol w="5661059">
                  <a:extLst>
                    <a:ext uri="{9D8B030D-6E8A-4147-A177-3AD203B41FA5}">
                      <a16:colId xmlns:a16="http://schemas.microsoft.com/office/drawing/2014/main" val="20001"/>
                    </a:ext>
                  </a:extLst>
                </a:gridCol>
                <a:gridCol w="1115242">
                  <a:extLst>
                    <a:ext uri="{9D8B030D-6E8A-4147-A177-3AD203B41FA5}">
                      <a16:colId xmlns:a16="http://schemas.microsoft.com/office/drawing/2014/main" val="20002"/>
                    </a:ext>
                  </a:extLst>
                </a:gridCol>
                <a:gridCol w="906676">
                  <a:extLst>
                    <a:ext uri="{9D8B030D-6E8A-4147-A177-3AD203B41FA5}">
                      <a16:colId xmlns:a16="http://schemas.microsoft.com/office/drawing/2014/main" val="20005"/>
                    </a:ext>
                  </a:extLst>
                </a:gridCol>
                <a:gridCol w="498254">
                  <a:extLst>
                    <a:ext uri="{9D8B030D-6E8A-4147-A177-3AD203B41FA5}">
                      <a16:colId xmlns:a16="http://schemas.microsoft.com/office/drawing/2014/main" val="20006"/>
                    </a:ext>
                  </a:extLst>
                </a:gridCol>
                <a:gridCol w="724891">
                  <a:extLst>
                    <a:ext uri="{9D8B030D-6E8A-4147-A177-3AD203B41FA5}">
                      <a16:colId xmlns:a16="http://schemas.microsoft.com/office/drawing/2014/main" val="3182844481"/>
                    </a:ext>
                  </a:extLst>
                </a:gridCol>
                <a:gridCol w="580100">
                  <a:extLst>
                    <a:ext uri="{9D8B030D-6E8A-4147-A177-3AD203B41FA5}">
                      <a16:colId xmlns:a16="http://schemas.microsoft.com/office/drawing/2014/main" val="20007"/>
                    </a:ext>
                  </a:extLst>
                </a:gridCol>
                <a:gridCol w="1531207">
                  <a:extLst>
                    <a:ext uri="{9D8B030D-6E8A-4147-A177-3AD203B41FA5}">
                      <a16:colId xmlns:a16="http://schemas.microsoft.com/office/drawing/2014/main" val="20008"/>
                    </a:ext>
                  </a:extLst>
                </a:gridCol>
              </a:tblGrid>
              <a:tr h="391472">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400" dirty="0"/>
                        <a:t>Target </a:t>
                      </a:r>
                      <a:r>
                        <a:rPr lang="en-GB" sz="800" dirty="0"/>
                        <a:t>(dd/mm/yyyy)</a:t>
                      </a:r>
                      <a:endParaRPr lang="en-GB" sz="1400" dirty="0"/>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64427">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Rel-18 Work</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r>
                        <a:rPr lang="en-GB" sz="800" b="0" i="0" u="none" strike="noStrike" kern="1200" dirty="0">
                          <a:solidFill>
                            <a:srgbClr val="FF0000"/>
                          </a:solidFill>
                          <a:effectLst/>
                          <a:latin typeface="Arial" panose="020B0604020202020204" pitchFamily="34" charset="0"/>
                          <a:ea typeface="+mn-ea"/>
                          <a:cs typeface="+mn-cs"/>
                        </a:rPr>
                        <a:t>-</a:t>
                      </a:r>
                    </a:p>
                  </a:txBody>
                  <a:tcPr marL="48003" marR="48003" marT="0" marB="0" anchor="ctr"/>
                </a:tc>
                <a:tc>
                  <a:txBody>
                    <a:bodyPr/>
                    <a:lstStyle/>
                    <a:p>
                      <a:pPr>
                        <a:lnSpc>
                          <a:spcPct val="107000"/>
                        </a:lnSpc>
                        <a:spcAft>
                          <a:spcPts val="800"/>
                        </a:spcAft>
                      </a:pPr>
                      <a:endParaRPr lang="en-GB" sz="800" b="0" i="0" u="none" strike="noStrike" kern="1200" dirty="0">
                        <a:solidFill>
                          <a:srgbClr val="FF0000"/>
                        </a:solidFill>
                        <a:effectLst/>
                        <a:latin typeface="Arial" panose="020B0604020202020204" pitchFamily="34" charset="0"/>
                        <a:ea typeface="+mn-ea"/>
                        <a:cs typeface="+mn-cs"/>
                      </a:endParaRPr>
                    </a:p>
                  </a:txBody>
                  <a:tcPr marL="48003" marR="48003" marT="0" marB="0" anchor="ctr"/>
                </a:tc>
                <a:extLst>
                  <a:ext uri="{0D108BD9-81ED-4DB2-BD59-A6C34878D82A}">
                    <a16:rowId xmlns:a16="http://schemas.microsoft.com/office/drawing/2014/main" val="10001"/>
                  </a:ext>
                </a:extLst>
              </a:tr>
              <a:tr h="28126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p>
                      <a:pPr marL="0" algn="ctr" defTabSz="1219170" rtl="0" eaLnBrk="1" fontAlgn="t" latinLnBrk="0" hangingPunct="1"/>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of Network Slicing Phase 2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NETSLICE_CH_Ph2</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5%</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SP-230176</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40 %</a:t>
                      </a:r>
                    </a:p>
                  </a:txBody>
                  <a:tcPr marL="48003" marR="48003" marT="0" marB="0" anchor="ctr"/>
                </a:tc>
                <a:tc>
                  <a:txBody>
                    <a:bodyPr/>
                    <a:lstStyle/>
                    <a:p>
                      <a:pPr algn="ctr">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2"/>
                  </a:ext>
                </a:extLst>
              </a:tr>
              <a:tr h="345908">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990032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for Charging Aspects for NSSAA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NSSAA_CH</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SP-230182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3"/>
                  </a:ext>
                </a:extLst>
              </a:tr>
              <a:tr h="355883">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Charging aspects for Enhanced Support of Non-Public Networks </a:t>
                      </a:r>
                      <a:endParaRPr lang="nl-NL" sz="1200" b="1" i="0" u="none" strike="noStrike" kern="1200" dirty="0">
                        <a:solidFill>
                          <a:srgbClr val="0000FF"/>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eNPN_CH</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03/03/2024</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SP-230177</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10 %</a:t>
                      </a: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4"/>
                  </a:ext>
                </a:extLst>
              </a:tr>
              <a:tr h="28470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B050"/>
                          </a:solidFill>
                          <a:effectLst/>
                          <a:latin typeface="Arial" panose="020B0604020202020204" pitchFamily="34" charset="0"/>
                          <a:ea typeface="+mn-ea"/>
                          <a:cs typeface="+mn-cs"/>
                        </a:rPr>
                        <a:t>CHF Distributed Availability </a:t>
                      </a:r>
                      <a:endParaRPr lang="nl-NL" sz="1200" b="1" i="0" u="none" strike="noStrike" kern="1200" dirty="0">
                        <a:solidFill>
                          <a:srgbClr val="00B05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DIST_CH</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09/09/2023</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SP-230179</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00B050"/>
                          </a:solidFill>
                          <a:latin typeface="+mn-lt"/>
                          <a:ea typeface="+mn-ea"/>
                          <a:cs typeface="+mn-cs"/>
                        </a:rPr>
                        <a:t>100 %</a:t>
                      </a:r>
                    </a:p>
                  </a:txBody>
                  <a:tcPr marL="48003" marR="48003" marT="0" marB="0" anchor="ctr"/>
                </a:tc>
                <a:tc>
                  <a:txBody>
                    <a:bodyPr/>
                    <a:lstStyle/>
                    <a:p>
                      <a:pPr marL="0" algn="ctr" defTabSz="914296" rtl="0" eaLnBrk="1" latinLnBrk="0" hangingPunct="1">
                        <a:lnSpc>
                          <a:spcPct val="107000"/>
                        </a:lnSpc>
                        <a:spcAft>
                          <a:spcPts val="800"/>
                        </a:spcAft>
                      </a:pPr>
                      <a:r>
                        <a:rPr lang="en-GB" sz="1300" b="1" kern="1200" dirty="0">
                          <a:solidFill>
                            <a:srgbClr val="00B050"/>
                          </a:solidFill>
                          <a:latin typeface="+mn-lt"/>
                          <a:ea typeface="+mn-ea"/>
                          <a:cs typeface="+mn-cs"/>
                        </a:rPr>
                        <a:t>completed</a:t>
                      </a:r>
                    </a:p>
                  </a:txBody>
                  <a:tcPr marL="48003" marR="48003" marT="0" marB="0" anchor="ctr"/>
                </a:tc>
                <a:extLst>
                  <a:ext uri="{0D108BD9-81ED-4DB2-BD59-A6C34878D82A}">
                    <a16:rowId xmlns:a16="http://schemas.microsoft.com/office/drawing/2014/main" val="10005"/>
                  </a:ext>
                </a:extLst>
              </a:tr>
              <a:tr h="28470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1000xx</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4"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B050"/>
                          </a:solidFill>
                          <a:effectLst/>
                          <a:latin typeface="Arial" panose="020B0604020202020204" pitchFamily="34" charset="0"/>
                          <a:ea typeface="+mn-ea"/>
                          <a:cs typeface="+mn-cs"/>
                        </a:rPr>
                        <a:t>Charging enhancement for Network Slice based wholesale in roaming</a:t>
                      </a:r>
                    </a:p>
                  </a:txBody>
                  <a:tcPr marL="48003" marR="48003" marT="0"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kern="1200" dirty="0">
                          <a:solidFill>
                            <a:schemeClr val="dk1"/>
                          </a:solidFill>
                          <a:latin typeface="+mn-lt"/>
                          <a:ea typeface="+mn-ea"/>
                          <a:cs typeface="+mn-cs"/>
                        </a:rPr>
                        <a:t>DUMMY</a:t>
                      </a:r>
                      <a:endParaRPr lang="en-GB" sz="900" kern="1200" dirty="0">
                        <a:solidFill>
                          <a:schemeClr val="dk1"/>
                        </a:solidFill>
                        <a:latin typeface="+mn-lt"/>
                        <a:ea typeface="+mn-ea"/>
                        <a:cs typeface="+mn-cs"/>
                      </a:endParaRPr>
                    </a:p>
                  </a:txBody>
                  <a:tcPr marL="48003" marR="48003" marT="0" marB="0"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p>
                  </a:txBody>
                  <a:tcPr marL="48003" marR="48003" marT="0" marB="0" anchor="ctr"/>
                </a:tc>
                <a:tc>
                  <a:txBody>
                    <a:bodyPr/>
                    <a:lstStyle/>
                    <a:p>
                      <a:pPr marL="0" algn="ctr" defTabSz="1219170" rtl="0" eaLnBrk="1" fontAlgn="t" latinLnBrk="0" hangingPunct="1"/>
                      <a:r>
                        <a:rPr lang="en-GB" sz="800" kern="1200" dirty="0">
                          <a:solidFill>
                            <a:schemeClr val="dk1"/>
                          </a:solidFill>
                          <a:latin typeface="+mn-lt"/>
                          <a:ea typeface="+mn-ea"/>
                          <a:cs typeface="+mn-cs"/>
                        </a:rPr>
                        <a:t>0%</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SP-230625</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00B050"/>
                          </a:solidFill>
                          <a:latin typeface="+mn-lt"/>
                          <a:ea typeface="+mn-ea"/>
                          <a:cs typeface="+mn-cs"/>
                        </a:rPr>
                        <a:t>100 %</a:t>
                      </a:r>
                    </a:p>
                  </a:txBody>
                  <a:tcPr marL="48003" marR="48003" marT="0" marB="0" anchor="ctr"/>
                </a:tc>
                <a:tc>
                  <a:txBody>
                    <a:bodyPr/>
                    <a:lstStyle/>
                    <a:p>
                      <a:pPr marL="0" algn="ctr" defTabSz="914296" rtl="0" eaLnBrk="1" latinLnBrk="0" hangingPunct="1">
                        <a:lnSpc>
                          <a:spcPct val="107000"/>
                        </a:lnSpc>
                        <a:spcAft>
                          <a:spcPts val="800"/>
                        </a:spcAft>
                      </a:pPr>
                      <a:r>
                        <a:rPr lang="en-GB" sz="1300" b="1" kern="1200" dirty="0">
                          <a:solidFill>
                            <a:srgbClr val="00B050"/>
                          </a:solidFill>
                          <a:latin typeface="+mn-lt"/>
                          <a:ea typeface="+mn-ea"/>
                          <a:cs typeface="+mn-cs"/>
                        </a:rPr>
                        <a:t>For completion</a:t>
                      </a:r>
                    </a:p>
                  </a:txBody>
                  <a:tcPr marL="48003" marR="48003" marT="0" marB="0" anchor="ctr"/>
                </a:tc>
                <a:extLst>
                  <a:ext uri="{0D108BD9-81ED-4DB2-BD59-A6C34878D82A}">
                    <a16:rowId xmlns:a16="http://schemas.microsoft.com/office/drawing/2014/main" val="2757475707"/>
                  </a:ext>
                </a:extLst>
              </a:tr>
              <a:tr h="101918">
                <a:tc>
                  <a:txBody>
                    <a:bodyPr/>
                    <a:lstStyle/>
                    <a:p>
                      <a:endParaRPr lang="en-US" dirty="0"/>
                    </a:p>
                  </a:txBody>
                  <a:tcPr marL="12700" marR="12700" marT="12703" marB="0" anchor="ct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nl-NL" sz="1400" b="1" i="0" u="none" strike="noStrike" kern="1200" dirty="0">
                          <a:solidFill>
                            <a:srgbClr val="FF0000"/>
                          </a:solidFill>
                          <a:effectLst/>
                          <a:latin typeface="Arial" panose="020B0604020202020204" pitchFamily="34" charset="0"/>
                          <a:ea typeface="+mn-ea"/>
                          <a:cs typeface="+mn-cs"/>
                        </a:rPr>
                        <a:t>Rel-18 Studies</a:t>
                      </a:r>
                      <a:endParaRPr lang="en-US" sz="1400" b="1" i="0" u="none" strike="noStrike" kern="1200" dirty="0">
                        <a:solidFill>
                          <a:srgbClr val="FF0000"/>
                        </a:solidFill>
                        <a:effectLst/>
                        <a:latin typeface="Arial" panose="020B0604020202020204" pitchFamily="34" charset="0"/>
                        <a:ea typeface="+mn-ea"/>
                        <a:cs typeface="+mn-cs"/>
                      </a:endParaRPr>
                    </a:p>
                  </a:txBody>
                  <a:tcPr marL="9525" marR="9525" marT="9525" marB="9525"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a:lnSpc>
                          <a:spcPct val="107000"/>
                        </a:lnSpc>
                        <a:spcAft>
                          <a:spcPts val="800"/>
                        </a:spcAft>
                      </a:pPr>
                      <a:r>
                        <a:rPr lang="en-GB" sz="800" b="1" i="0" u="none" strike="noStrike" kern="1200" dirty="0">
                          <a:solidFill>
                            <a:srgbClr val="000000"/>
                          </a:solidFill>
                          <a:effectLst/>
                          <a:latin typeface="Arial" panose="020B0604020202020204" pitchFamily="34" charset="0"/>
                          <a:ea typeface="+mn-ea"/>
                          <a:cs typeface="+mn-cs"/>
                        </a:rPr>
                        <a:t>----</a:t>
                      </a:r>
                    </a:p>
                  </a:txBody>
                  <a:tcPr marL="48003" marR="48003" marT="0" marB="0" anchor="ctr"/>
                </a:tc>
                <a:tc>
                  <a:txBody>
                    <a:bodyPr/>
                    <a:lstStyle/>
                    <a:p>
                      <a:endParaRPr lang="en-US" dirty="0"/>
                    </a:p>
                  </a:txBody>
                  <a:tcPr marL="48003" marR="48003" marT="0" marB="0" anchor="ctr"/>
                </a:tc>
                <a:extLst>
                  <a:ext uri="{0D108BD9-81ED-4DB2-BD59-A6C34878D82A}">
                    <a16:rowId xmlns:a16="http://schemas.microsoft.com/office/drawing/2014/main" val="10006"/>
                  </a:ext>
                </a:extLst>
              </a:tr>
              <a:tr h="340786">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Nchf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FS_NCHF_Ph2</a:t>
                      </a:r>
                      <a:endParaRPr lang="fr-FR"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24/03/2023 </a:t>
                      </a:r>
                      <a:r>
                        <a:rPr lang="en-GB" sz="900" kern="1200" dirty="0">
                          <a:solidFill>
                            <a:srgbClr val="0000FF"/>
                          </a:solidFill>
                          <a:latin typeface="+mn-lt"/>
                          <a:ea typeface="+mn-ea"/>
                          <a:cs typeface="+mn-cs"/>
                        </a:rPr>
                        <a:t>-&gt; 12/12/2023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88</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indent="0" algn="ctr" defTabSz="914296" rtl="0" eaLnBrk="1" latinLnBrk="0" hangingPunct="1">
                        <a:lnSpc>
                          <a:spcPct val="107000"/>
                        </a:lnSpc>
                        <a:spcAft>
                          <a:spcPts val="800"/>
                        </a:spcAft>
                      </a:pPr>
                      <a:r>
                        <a:rPr lang="en-US" altLang="zh-CN" sz="900" kern="1200" dirty="0">
                          <a:solidFill>
                            <a:srgbClr val="FF0000"/>
                          </a:solidFill>
                          <a:latin typeface="+mn-lt"/>
                          <a:ea typeface="+mn-ea"/>
                          <a:cs typeface="+mn-cs"/>
                        </a:rPr>
                        <a:t>92 %</a:t>
                      </a:r>
                      <a:endParaRPr lang="en-GB" sz="900" kern="1200" dirty="0">
                        <a:solidFill>
                          <a:srgbClr val="FF0000"/>
                        </a:solidFill>
                        <a:latin typeface="+mn-lt"/>
                        <a:ea typeface="+mn-ea"/>
                        <a:cs typeface="+mn-cs"/>
                      </a:endParaRPr>
                    </a:p>
                  </a:txBody>
                  <a:tcPr marL="48003" marR="48003" marT="0" marB="0" anchor="ctr"/>
                </a:tc>
                <a:tc>
                  <a:txBody>
                    <a:bodyPr/>
                    <a:lstStyle/>
                    <a:p>
                      <a:pPr marL="0" algn="ctr" defTabSz="914296" rtl="0" eaLnBrk="1" latinLnBrk="0" hangingPunct="1">
                        <a:lnSpc>
                          <a:spcPct val="107000"/>
                        </a:lnSpc>
                        <a:spcAft>
                          <a:spcPts val="800"/>
                        </a:spcAft>
                      </a:pPr>
                      <a:endParaRPr lang="en-GB" sz="1300" b="1" kern="1200" dirty="0">
                        <a:solidFill>
                          <a:srgbClr val="00B050"/>
                        </a:solidFill>
                        <a:latin typeface="+mn-lt"/>
                        <a:ea typeface="+mn-ea"/>
                        <a:cs typeface="+mn-cs"/>
                      </a:endParaRPr>
                    </a:p>
                  </a:txBody>
                  <a:tcPr marL="48003" marR="48003" marT="0" marB="0" anchor="ctr"/>
                </a:tc>
                <a:extLst>
                  <a:ext uri="{0D108BD9-81ED-4DB2-BD59-A6C34878D82A}">
                    <a16:rowId xmlns:a16="http://schemas.microsoft.com/office/drawing/2014/main" val="10007"/>
                  </a:ext>
                </a:extLst>
              </a:tr>
              <a:tr h="339626">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spcAft>
                          <a:spcPts val="0"/>
                        </a:spcAft>
                      </a:pPr>
                      <a:r>
                        <a:rPr lang="en-US" sz="900" kern="1200" dirty="0">
                          <a:solidFill>
                            <a:schemeClr val="dk1"/>
                          </a:solidFill>
                          <a:latin typeface="+mn-lt"/>
                          <a:ea typeface="+mn-ea"/>
                          <a:cs typeface="+mn-cs"/>
                        </a:rPr>
                        <a:t>FS_CHROAM</a:t>
                      </a:r>
                      <a:endParaRPr lang="fr-FR" sz="900" kern="1200" dirty="0">
                        <a:solidFill>
                          <a:schemeClr val="dk1"/>
                        </a:solidFill>
                        <a:latin typeface="+mn-lt"/>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black"/>
                          </a:solidFill>
                          <a:effectLst/>
                          <a:uLnTx/>
                          <a:uFillTx/>
                          <a:latin typeface="+mn-lt"/>
                          <a:ea typeface="+mn-ea"/>
                          <a:cs typeface="+mn-cs"/>
                        </a:rPr>
                        <a:t>24/03/2023 </a:t>
                      </a:r>
                      <a:r>
                        <a:rPr kumimoji="0" lang="en-GB" sz="900" b="0" i="0" u="none" strike="noStrike" kern="1200" cap="none" spc="0" normalizeH="0" baseline="0" noProof="0" dirty="0">
                          <a:ln>
                            <a:noFill/>
                          </a:ln>
                          <a:solidFill>
                            <a:srgbClr val="0000FF"/>
                          </a:solidFill>
                          <a:effectLst/>
                          <a:uLnTx/>
                          <a:uFillTx/>
                          <a:latin typeface="+mn-lt"/>
                          <a:ea typeface="+mn-ea"/>
                          <a:cs typeface="+mn-cs"/>
                        </a:rPr>
                        <a:t>-&gt; 09/09/2023</a:t>
                      </a:r>
                      <a:endParaRPr kumimoji="0" lang="en-GB" sz="900" b="0" i="0" u="none" strike="noStrike" kern="1200" cap="none" spc="0" normalizeH="0" baseline="0" noProof="0" dirty="0">
                        <a:ln>
                          <a:noFill/>
                        </a:ln>
                        <a:solidFill>
                          <a:srgbClr val="0000FF"/>
                        </a:solidFill>
                        <a:effectLst/>
                        <a:uLnTx/>
                        <a:uFillTx/>
                        <a:latin typeface="Calibri"/>
                        <a:ea typeface="+mn-ea"/>
                        <a:cs typeface="+mn-cs"/>
                      </a:endParaRP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95</a:t>
                      </a:r>
                      <a:r>
                        <a:rPr lang="en-US" altLang="zh-CN" sz="800" kern="1200" dirty="0">
                          <a:solidFill>
                            <a:schemeClr val="dk1"/>
                          </a:solidFill>
                          <a:latin typeface="+mn-lt"/>
                          <a:ea typeface="+mn-ea"/>
                          <a:cs typeface="+mn-cs"/>
                        </a:rPr>
                        <a:t>%</a:t>
                      </a:r>
                      <a:endParaRPr lang="en-GB" sz="800" kern="1200" dirty="0">
                        <a:solidFill>
                          <a:schemeClr val="dk1"/>
                        </a:solidFill>
                        <a:latin typeface="+mn-lt"/>
                        <a:ea typeface="+mn-ea"/>
                        <a:cs typeface="+mn-cs"/>
                      </a:endParaRPr>
                    </a:p>
                  </a:txBody>
                  <a:tcPr marL="48003" marR="48003" marT="0" marB="0" anchor="ctr"/>
                </a:tc>
                <a:tc>
                  <a:txBody>
                    <a:bodyPr/>
                    <a:lstStyle/>
                    <a:p>
                      <a:pPr algn="ctr" fontAlgn="t"/>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indent="0" algn="ctr" defTabSz="914296" rtl="0" eaLnBrk="1" latinLnBrk="0" hangingPunct="1">
                        <a:lnSpc>
                          <a:spcPct val="107000"/>
                        </a:lnSpc>
                        <a:spcAft>
                          <a:spcPts val="800"/>
                        </a:spcAft>
                      </a:pPr>
                      <a:r>
                        <a:rPr lang="en-US" altLang="zh-CN" sz="900" kern="1200" dirty="0">
                          <a:solidFill>
                            <a:srgbClr val="FF0000"/>
                          </a:solidFill>
                          <a:latin typeface="+mn-lt"/>
                          <a:ea typeface="+mn-ea"/>
                          <a:cs typeface="+mn-cs"/>
                        </a:rPr>
                        <a:t>99 %</a:t>
                      </a:r>
                      <a:endParaRPr lang="en-GB" sz="900" kern="1200" dirty="0">
                        <a:solidFill>
                          <a:srgbClr val="FF0000"/>
                        </a:solidFill>
                        <a:latin typeface="+mn-lt"/>
                        <a:ea typeface="+mn-ea"/>
                        <a:cs typeface="+mn-cs"/>
                      </a:endParaRP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dirty="0">
                          <a:solidFill>
                            <a:srgbClr val="FF0000"/>
                          </a:solidFill>
                        </a:rPr>
                        <a:t>Expected completion for SA#101</a:t>
                      </a:r>
                    </a:p>
                  </a:txBody>
                  <a:tcPr marL="48003" marR="48003" marT="0" marB="0" anchor="ctr"/>
                </a:tc>
                <a:extLst>
                  <a:ext uri="{0D108BD9-81ED-4DB2-BD59-A6C34878D82A}">
                    <a16:rowId xmlns:a16="http://schemas.microsoft.com/office/drawing/2014/main" val="3141432467"/>
                  </a:ext>
                </a:extLst>
              </a:tr>
              <a:tr h="316127">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00FF"/>
                          </a:solidFill>
                          <a:effectLst/>
                          <a:latin typeface="Arial" panose="020B0604020202020204" pitchFamily="34" charset="0"/>
                          <a:ea typeface="+mn-ea"/>
                          <a:cs typeface="+mn-cs"/>
                        </a:rPr>
                        <a:t>Study on Time Sensitive Networking charging</a:t>
                      </a:r>
                      <a:endParaRPr lang="en-US" sz="1200" b="1" i="0" u="none" strike="noStrike" kern="1200" dirty="0">
                        <a:solidFill>
                          <a:schemeClr val="bg1">
                            <a:lumMod val="50000"/>
                          </a:schemeClr>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FS_TSNCH</a:t>
                      </a: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 </a:t>
                      </a:r>
                      <a:r>
                        <a:rPr lang="en-GB" sz="900" kern="1200" dirty="0">
                          <a:solidFill>
                            <a:srgbClr val="0000FF"/>
                          </a:solidFill>
                          <a:latin typeface="+mn-lt"/>
                          <a:ea typeface="+mn-ea"/>
                          <a:cs typeface="+mn-cs"/>
                        </a:rPr>
                        <a:t>-&gt; 12/12/2023</a:t>
                      </a:r>
                    </a:p>
                  </a:txBody>
                  <a:tcPr marL="12700" marR="12700" marT="12703" marB="0" anchor="ctr"/>
                </a:tc>
                <a:tc>
                  <a:txBody>
                    <a:bodyPr/>
                    <a:lstStyle/>
                    <a:p>
                      <a:pPr marL="0" indent="0" algn="ctr" defTabSz="914296" rtl="0" eaLnBrk="1" latinLnBrk="0" hangingPunct="1">
                        <a:lnSpc>
                          <a:spcPct val="107000"/>
                        </a:lnSpc>
                        <a:spcAft>
                          <a:spcPts val="800"/>
                        </a:spcAft>
                      </a:pPr>
                      <a:r>
                        <a:rPr lang="en-GB" sz="800" kern="1200" dirty="0">
                          <a:solidFill>
                            <a:schemeClr val="dk1"/>
                          </a:solidFill>
                          <a:latin typeface="+mn-lt"/>
                          <a:ea typeface="+mn-ea"/>
                          <a:cs typeface="+mn-cs"/>
                        </a:rPr>
                        <a:t>25%</a:t>
                      </a:r>
                    </a:p>
                  </a:txBody>
                  <a:tcPr marL="48003" marR="48003" marT="0" marB="0" anchor="ctr"/>
                </a:tc>
                <a:tc>
                  <a:txBody>
                    <a:bodyPr/>
                    <a:lstStyle/>
                    <a:p>
                      <a:pPr marL="0" indent="0" algn="ctr" defTabSz="914296" rtl="0" eaLnBrk="1" latinLnBrk="0" hangingPunct="1">
                        <a:lnSpc>
                          <a:spcPct val="107000"/>
                        </a:lnSpc>
                        <a:spcAft>
                          <a:spcPts val="800"/>
                        </a:spcAft>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marL="0" indent="0" algn="ctr" defTabSz="914296" rtl="0" eaLnBrk="1" latinLnBrk="0" hangingPunct="1">
                        <a:lnSpc>
                          <a:spcPct val="107000"/>
                        </a:lnSpc>
                        <a:spcAft>
                          <a:spcPts val="800"/>
                        </a:spcAft>
                      </a:pPr>
                      <a:r>
                        <a:rPr lang="en-GB" sz="900" kern="1200" dirty="0">
                          <a:solidFill>
                            <a:srgbClr val="FF0000"/>
                          </a:solidFill>
                          <a:latin typeface="+mn-lt"/>
                          <a:ea typeface="+mn-ea"/>
                          <a:cs typeface="+mn-cs"/>
                        </a:rPr>
                        <a:t>70 %</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kern="1200" dirty="0">
                          <a:solidFill>
                            <a:srgbClr val="FF0000"/>
                          </a:solidFill>
                          <a:latin typeface="+mn-lt"/>
                          <a:ea typeface="+mn-ea"/>
                          <a:cs typeface="+mn-cs"/>
                        </a:rPr>
                        <a:t>TR for Information</a:t>
                      </a:r>
                    </a:p>
                  </a:txBody>
                  <a:tcPr marL="48003" marR="48003" marT="0" marB="0" anchor="ctr"/>
                </a:tc>
                <a:extLst>
                  <a:ext uri="{0D108BD9-81ED-4DB2-BD59-A6C34878D82A}">
                    <a16:rowId xmlns:a16="http://schemas.microsoft.com/office/drawing/2014/main" val="892005409"/>
                  </a:ext>
                </a:extLst>
              </a:tr>
              <a:tr h="27429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15/09/2023</a:t>
                      </a:r>
                    </a:p>
                  </a:txBody>
                  <a:tcPr marL="48003" marR="48003" marT="0" marB="0" anchor="ctr"/>
                </a:tc>
                <a:tc>
                  <a:txBody>
                    <a:bodyPr/>
                    <a:lstStyle/>
                    <a:p>
                      <a:pPr algn="ctr" fontAlgn="t"/>
                      <a:r>
                        <a:rPr lang="en-GB" sz="800" kern="1200" dirty="0">
                          <a:solidFill>
                            <a:schemeClr val="dk1"/>
                          </a:solidFill>
                          <a:latin typeface="+mn-lt"/>
                          <a:ea typeface="+mn-ea"/>
                          <a:cs typeface="+mn-cs"/>
                        </a:rPr>
                        <a:t>5%</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12 %</a:t>
                      </a:r>
                    </a:p>
                  </a:txBody>
                  <a:tcPr marL="48003" marR="48003" marT="0" marB="0" anchor="ctr"/>
                </a:tc>
                <a:tc>
                  <a:txBody>
                    <a:bodyPr/>
                    <a:lstStyle/>
                    <a:p>
                      <a:pPr marL="0" algn="ctr" defTabSz="914296" rtl="0" eaLnBrk="1" latinLnBrk="0" hangingPunct="1">
                        <a:lnSpc>
                          <a:spcPct val="107000"/>
                        </a:lnSpc>
                        <a:spcAft>
                          <a:spcPts val="800"/>
                        </a:spcAft>
                      </a:pPr>
                      <a:endParaRPr lang="en-GB" sz="1300" kern="1200" dirty="0">
                        <a:solidFill>
                          <a:srgbClr val="FF0000"/>
                        </a:solidFill>
                        <a:latin typeface="+mn-lt"/>
                        <a:ea typeface="+mn-ea"/>
                        <a:cs typeface="+mn-cs"/>
                      </a:endParaRPr>
                    </a:p>
                  </a:txBody>
                  <a:tcPr marL="48003" marR="48003" marT="0" marB="0" anchor="ctr"/>
                </a:tc>
                <a:extLst>
                  <a:ext uri="{0D108BD9-81ED-4DB2-BD59-A6C34878D82A}">
                    <a16:rowId xmlns:a16="http://schemas.microsoft.com/office/drawing/2014/main" val="3779963600"/>
                  </a:ext>
                </a:extLst>
              </a:tr>
              <a:tr h="29258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r>
                        <a:rPr lang="en-GB" sz="900" kern="1200" dirty="0">
                          <a:solidFill>
                            <a:srgbClr val="0000FF"/>
                          </a:solidFill>
                          <a:latin typeface="+mn-lt"/>
                          <a:ea typeface="+mn-ea"/>
                          <a:cs typeface="+mn-cs"/>
                        </a:rPr>
                        <a:t> -&gt; 12/12/2023</a:t>
                      </a:r>
                    </a:p>
                  </a:txBody>
                  <a:tcPr marL="48003" marR="48003" marT="0" marB="0" anchor="ctr"/>
                </a:tc>
                <a:tc>
                  <a:txBody>
                    <a:bodyPr/>
                    <a:lstStyle/>
                    <a:p>
                      <a:pPr algn="ctr" fontAlgn="t"/>
                      <a:r>
                        <a:rPr lang="en-GB" sz="800" kern="1200" dirty="0">
                          <a:solidFill>
                            <a:schemeClr val="dk1"/>
                          </a:solidFill>
                          <a:latin typeface="+mn-lt"/>
                          <a:ea typeface="+mn-ea"/>
                          <a:cs typeface="+mn-cs"/>
                        </a:rPr>
                        <a:t>8%</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80 %</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1300" kern="1200" dirty="0">
                          <a:solidFill>
                            <a:srgbClr val="FF0000"/>
                          </a:solidFill>
                          <a:latin typeface="+mn-lt"/>
                          <a:ea typeface="+mn-ea"/>
                          <a:cs typeface="+mn-cs"/>
                        </a:rPr>
                        <a:t>TR for Information</a:t>
                      </a:r>
                    </a:p>
                  </a:txBody>
                  <a:tcPr marL="48003" marR="48003" marT="0" marB="0" anchor="ctr"/>
                </a:tc>
                <a:extLst>
                  <a:ext uri="{0D108BD9-81ED-4DB2-BD59-A6C34878D82A}">
                    <a16:rowId xmlns:a16="http://schemas.microsoft.com/office/drawing/2014/main" val="1480612945"/>
                  </a:ext>
                </a:extLst>
              </a:tr>
              <a:tr h="318082">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15/12/2023</a:t>
                      </a:r>
                    </a:p>
                  </a:txBody>
                  <a:tcPr marL="48003" marR="48003" marT="0" marB="0" anchor="ctr"/>
                </a:tc>
                <a:tc>
                  <a:txBody>
                    <a:bodyPr/>
                    <a:lstStyle/>
                    <a:p>
                      <a:pPr algn="ctr" fontAlgn="t"/>
                      <a:r>
                        <a:rPr lang="en-GB" sz="800" kern="1200" dirty="0">
                          <a:solidFill>
                            <a:schemeClr val="dk1"/>
                          </a:solidFill>
                          <a:latin typeface="+mn-lt"/>
                          <a:ea typeface="+mn-ea"/>
                          <a:cs typeface="+mn-cs"/>
                        </a:rPr>
                        <a:t>5%</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30 %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8"/>
                  </a:ext>
                </a:extLst>
              </a:tr>
              <a:tr h="390690">
                <a:tc>
                  <a:txBody>
                    <a:bodyPr/>
                    <a:lstStyle/>
                    <a:p>
                      <a:pPr algn="ctr" fontAlgn="t"/>
                      <a:endParaRPr lang="en-GB" sz="800" b="0" i="0" u="none" strike="noStrike" dirty="0">
                        <a:solidFill>
                          <a:srgbClr val="000000"/>
                        </a:solidFill>
                        <a:effectLst/>
                        <a:latin typeface="Arial" panose="020B0604020202020204" pitchFamily="34" charset="0"/>
                      </a:endParaRPr>
                    </a:p>
                  </a:txBody>
                  <a:tcPr marL="12700" marR="12700" marT="12704"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nl-NL" sz="1400" b="1" i="0" u="none" strike="noStrike" dirty="0">
                          <a:solidFill>
                            <a:srgbClr val="FF0000"/>
                          </a:solidFill>
                          <a:effectLst/>
                          <a:latin typeface="Arial" panose="020B0604020202020204" pitchFamily="34" charset="0"/>
                        </a:rPr>
                        <a:t>Rel-19 Studies</a:t>
                      </a:r>
                    </a:p>
                  </a:txBody>
                  <a:tcPr marL="48003" marR="48003" marT="0"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gn="ctr" fontAlgn="t"/>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800" b="1" i="0" u="none" strike="noStrike" dirty="0">
                          <a:solidFill>
                            <a:srgbClr val="000000"/>
                          </a:solidFill>
                          <a:effectLst/>
                          <a:latin typeface="Arial" panose="020B0604020202020204" pitchFamily="34" charset="0"/>
                        </a:rPr>
                        <a:t>-----</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3848435437"/>
                  </a:ext>
                </a:extLst>
              </a:tr>
            </a:tbl>
          </a:graphicData>
        </a:graphic>
      </p:graphicFrame>
      <p:sp>
        <p:nvSpPr>
          <p:cNvPr id="6259" name="TextBox 1"/>
          <p:cNvSpPr txBox="1">
            <a:spLocks noChangeArrowheads="1"/>
          </p:cNvSpPr>
          <p:nvPr/>
        </p:nvSpPr>
        <p:spPr bwMode="auto">
          <a:xfrm>
            <a:off x="404027" y="6159917"/>
            <a:ext cx="11116980"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100" dirty="0"/>
              <a:t>For more information, see the full Work Plan at: </a:t>
            </a:r>
            <a:r>
              <a:rPr lang="en-GB" altLang="en-US" sz="1100" dirty="0">
                <a:hlinkClick r:id="rId2"/>
              </a:rPr>
              <a:t>ftp://ftp.3gpp.org/information/WorkPlan</a:t>
            </a:r>
            <a:endParaRPr lang="en-GB" altLang="en-US" sz="1100" dirty="0"/>
          </a:p>
        </p:txBody>
      </p:sp>
    </p:spTree>
    <p:extLst>
      <p:ext uri="{BB962C8B-B14F-4D97-AF65-F5344CB8AC3E}">
        <p14:creationId xmlns:p14="http://schemas.microsoft.com/office/powerpoint/2010/main" val="3593346237"/>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76811" y="165101"/>
            <a:ext cx="9339381" cy="1143000"/>
          </a:xfrm>
        </p:spPr>
        <p:txBody>
          <a:bodyPr/>
          <a:lstStyle/>
          <a:p>
            <a:r>
              <a:rPr lang="en-US" altLang="en-US" sz="3200" b="1" dirty="0"/>
              <a:t>Rel-18 Charging Aspects of Network Slicing Phase 2 </a:t>
            </a:r>
            <a:endParaRPr lang="en-GB" altLang="en-US" sz="3200" b="1" dirty="0"/>
          </a:p>
        </p:txBody>
      </p:sp>
      <p:graphicFrame>
        <p:nvGraphicFramePr>
          <p:cNvPr id="3" name="Table 2"/>
          <p:cNvGraphicFramePr>
            <a:graphicFrameLocks noGrp="1"/>
          </p:cNvGraphicFramePr>
          <p:nvPr/>
        </p:nvGraphicFramePr>
        <p:xfrm>
          <a:off x="476811" y="17259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enhancements of Network Slicing Phase 2</a:t>
                      </a:r>
                      <a:endParaRPr lang="fr-FR" sz="10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NETSLICE_CH_Ph2</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16/06/2024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5%</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SP-230176</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40 %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76811" y="2667000"/>
            <a:ext cx="10925672" cy="34543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lvl="1">
              <a:spcBef>
                <a:spcPts val="0"/>
              </a:spcBef>
              <a:spcAft>
                <a:spcPts val="0"/>
              </a:spcAft>
              <a:defRPr/>
            </a:pPr>
            <a:r>
              <a:rPr lang="en-US" altLang="zh-CN" sz="1400" dirty="0">
                <a:latin typeface="Calibri" pitchFamily="34" charset="0"/>
                <a:ea typeface="宋体" pitchFamily="2" charset="-122"/>
                <a:cs typeface="Arial" charset="0"/>
              </a:rPr>
              <a:t>12 pCRs for TS 28.203 were approved covering</a:t>
            </a:r>
          </a:p>
          <a:p>
            <a:pPr lvl="2">
              <a:spcBef>
                <a:spcPts val="0"/>
              </a:spcBef>
              <a:spcAft>
                <a:spcPts val="0"/>
              </a:spcAft>
              <a:defRPr/>
            </a:pPr>
            <a:r>
              <a:rPr lang="en-US" sz="1400" dirty="0">
                <a:latin typeface="Calibri" pitchFamily="34" charset="0"/>
                <a:ea typeface="宋体" pitchFamily="2" charset="-122"/>
                <a:cs typeface="Arial" charset="0"/>
              </a:rPr>
              <a:t>introduction of architecture</a:t>
            </a:r>
          </a:p>
          <a:p>
            <a:pPr lvl="2">
              <a:spcBef>
                <a:spcPts val="0"/>
              </a:spcBef>
              <a:spcAft>
                <a:spcPts val="0"/>
              </a:spcAft>
              <a:defRPr/>
            </a:pPr>
            <a:r>
              <a:rPr lang="en-US" sz="1400" dirty="0">
                <a:latin typeface="Calibri" pitchFamily="34" charset="0"/>
                <a:ea typeface="宋体" pitchFamily="2" charset="-122"/>
                <a:cs typeface="Arial" charset="0"/>
              </a:rPr>
              <a:t>Introduction of  charging and charging scenarios principles</a:t>
            </a:r>
          </a:p>
          <a:p>
            <a:pPr lvl="2">
              <a:spcBef>
                <a:spcPts val="0"/>
              </a:spcBef>
              <a:spcAft>
                <a:spcPts val="0"/>
              </a:spcAft>
              <a:defRPr/>
            </a:pPr>
            <a:r>
              <a:rPr lang="en-US" altLang="zh-CN" sz="1400" dirty="0">
                <a:latin typeface="Calibri" pitchFamily="34" charset="0"/>
                <a:ea typeface="宋体" pitchFamily="2" charset="-122"/>
                <a:cs typeface="Arial" charset="0"/>
              </a:rPr>
              <a:t>Introduce triggers and message flows </a:t>
            </a:r>
          </a:p>
          <a:p>
            <a:pPr lvl="2">
              <a:spcBef>
                <a:spcPts val="0"/>
              </a:spcBef>
              <a:spcAft>
                <a:spcPts val="0"/>
              </a:spcAft>
              <a:defRPr/>
            </a:pPr>
            <a:r>
              <a:rPr lang="en-US" altLang="zh-CN" sz="1400" dirty="0">
                <a:latin typeface="Calibri" pitchFamily="34" charset="0"/>
                <a:ea typeface="宋体" pitchFamily="2" charset="-122"/>
                <a:cs typeface="Arial" charset="0"/>
              </a:rPr>
              <a:t>Solve Editor's Note on charged party</a:t>
            </a:r>
          </a:p>
          <a:p>
            <a:pPr lvl="2">
              <a:spcBef>
                <a:spcPts val="0"/>
              </a:spcBef>
              <a:spcAft>
                <a:spcPts val="0"/>
              </a:spcAft>
              <a:defRPr/>
            </a:pPr>
            <a:r>
              <a:rPr lang="en-US" altLang="zh-CN" sz="1400" dirty="0">
                <a:latin typeface="Calibri" pitchFamily="34" charset="0"/>
                <a:ea typeface="宋体" pitchFamily="2" charset="-122"/>
                <a:cs typeface="Arial" charset="0"/>
              </a:rPr>
              <a:t>Introduce Nb of UEs PEC and ECUR message flows</a:t>
            </a:r>
          </a:p>
          <a:p>
            <a:pPr lvl="2">
              <a:spcBef>
                <a:spcPts val="0"/>
              </a:spcBef>
              <a:spcAft>
                <a:spcPts val="0"/>
              </a:spcAft>
              <a:defRPr/>
            </a:pPr>
            <a:r>
              <a:rPr lang="en-US" altLang="zh-CN" sz="1400" dirty="0">
                <a:latin typeface="Calibri" pitchFamily="34" charset="0"/>
                <a:ea typeface="宋体" pitchFamily="2" charset="-122"/>
                <a:cs typeface="Arial" charset="0"/>
              </a:rPr>
              <a:t>Introduce Nb of PDUs PEC, IEC and ECUR message flows</a:t>
            </a:r>
          </a:p>
          <a:p>
            <a:pPr lvl="2">
              <a:spcBef>
                <a:spcPts val="0"/>
              </a:spcBef>
              <a:spcAft>
                <a:spcPts val="0"/>
              </a:spcAft>
              <a:defRPr/>
            </a:pPr>
            <a:r>
              <a:rPr lang="en-US" altLang="zh-CN" sz="1400" dirty="0">
                <a:latin typeface="Calibri" pitchFamily="34" charset="0"/>
                <a:ea typeface="宋体" pitchFamily="2" charset="-122"/>
                <a:cs typeface="Arial" charset="0"/>
              </a:rPr>
              <a:t>Introduce message flows SCUR combining Nb of UEs and Nb of PDUs</a:t>
            </a:r>
          </a:p>
          <a:p>
            <a:pPr lvl="1">
              <a:spcBef>
                <a:spcPts val="0"/>
              </a:spcBef>
              <a:spcAft>
                <a:spcPts val="0"/>
              </a:spcAft>
              <a:defRPr/>
            </a:pPr>
            <a:r>
              <a:rPr lang="en-US" altLang="zh-CN" sz="1400" dirty="0">
                <a:latin typeface="Calibri" pitchFamily="34" charset="0"/>
                <a:ea typeface="宋体" pitchFamily="2" charset="-122"/>
                <a:cs typeface="Arial" charset="0"/>
              </a:rPr>
              <a:t>Draft TS 28.203</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marR="0" lvl="1">
              <a:spcBef>
                <a:spcPts val="0"/>
              </a:spcBef>
              <a:spcAft>
                <a:spcPts val="600"/>
              </a:spcAft>
              <a:defRPr/>
            </a:pPr>
            <a:r>
              <a:rPr lang="de-DE" sz="1400" kern="0" dirty="0"/>
              <a:t>complement on stage 2 parameter definitions</a:t>
            </a:r>
            <a:endParaRPr lang="en-US" sz="1400" kern="0" dirty="0"/>
          </a:p>
        </p:txBody>
      </p:sp>
    </p:spTree>
    <p:extLst>
      <p:ext uri="{BB962C8B-B14F-4D97-AF65-F5344CB8AC3E}">
        <p14:creationId xmlns:p14="http://schemas.microsoft.com/office/powerpoint/2010/main" val="2614985368"/>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02167" y="357332"/>
            <a:ext cx="9590561" cy="1143000"/>
          </a:xfrm>
        </p:spPr>
        <p:txBody>
          <a:bodyPr/>
          <a:lstStyle/>
          <a:p>
            <a:r>
              <a:rPr lang="en-US" altLang="en-US" sz="3200" b="1" dirty="0"/>
              <a:t>Rel-18 Charging aspects for Charging Aspects for NSSAA </a:t>
            </a:r>
            <a:br>
              <a:rPr lang="en-US" altLang="en-US" sz="3200" b="1" dirty="0"/>
            </a:br>
            <a:endParaRPr lang="en-GB" altLang="en-US" sz="3200" b="1" dirty="0"/>
          </a:p>
        </p:txBody>
      </p:sp>
      <p:graphicFrame>
        <p:nvGraphicFramePr>
          <p:cNvPr id="3" name="Table 2"/>
          <p:cNvGraphicFramePr>
            <a:graphicFrameLocks noGrp="1"/>
          </p:cNvGraphicFramePr>
          <p:nvPr/>
        </p:nvGraphicFramePr>
        <p:xfrm>
          <a:off x="476811" y="1725949"/>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990032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US" sz="1000" b="1" i="0" u="none" strike="noStrike" kern="1200" dirty="0">
                          <a:solidFill>
                            <a:srgbClr val="0000FF"/>
                          </a:solidFill>
                          <a:effectLst/>
                          <a:latin typeface="Arial" panose="020B0604020202020204" pitchFamily="34" charset="0"/>
                          <a:ea typeface="+mn-ea"/>
                          <a:cs typeface="+mn-cs"/>
                        </a:rPr>
                        <a:t>Charging aspects for Charging Aspects for NSSAA </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NSSAA_CH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Arial" panose="020B0604020202020204" pitchFamily="34" charset="0"/>
                          <a:ea typeface="+mn-ea"/>
                          <a:cs typeface="Arial" panose="020B0604020202020204" pitchFamily="34" charset="0"/>
                        </a:rPr>
                        <a:t>16/06/2024</a:t>
                      </a:r>
                    </a:p>
                  </a:txBody>
                  <a:tcPr marL="48003" marR="48003" marT="0" marB="0" anchor="ctr"/>
                </a:tc>
                <a:tc>
                  <a:txBody>
                    <a:bodyPr/>
                    <a:lstStyle/>
                    <a:p>
                      <a:pPr marL="0" algn="ctr" defTabSz="1219170" rtl="0" eaLnBrk="1" fontAlgn="t" latinLnBrk="0" hangingPunct="1"/>
                      <a:r>
                        <a:rPr lang="en-GB" sz="900" kern="1200" dirty="0">
                          <a:solidFill>
                            <a:schemeClr val="dk1"/>
                          </a:solidFill>
                          <a:latin typeface="Arial" panose="020B0604020202020204" pitchFamily="34" charset="0"/>
                          <a:ea typeface="+mn-ea"/>
                          <a:cs typeface="Arial" panose="020B0604020202020204" pitchFamily="34" charset="0"/>
                        </a:rPr>
                        <a:t>0%</a:t>
                      </a:r>
                    </a:p>
                  </a:txBody>
                  <a:tcPr marL="48003" marR="48003" marT="0" marB="0" anchor="ctr"/>
                </a:tc>
                <a:tc>
                  <a:txBody>
                    <a:bodyPr/>
                    <a:lstStyle/>
                    <a:p>
                      <a:pPr algn="ctr" fontAlgn="t"/>
                      <a:r>
                        <a:rPr lang="en-GB" sz="900" b="0" i="0" u="none" strike="noStrike" kern="1200" dirty="0">
                          <a:solidFill>
                            <a:srgbClr val="000000"/>
                          </a:solidFill>
                          <a:effectLst/>
                          <a:latin typeface="Arial" panose="020B0604020202020204" pitchFamily="34" charset="0"/>
                          <a:ea typeface="+mn-ea"/>
                          <a:cs typeface="Arial" panose="020B0604020202020204" pitchFamily="34" charset="0"/>
                        </a:rPr>
                        <a:t>SP-230182</a:t>
                      </a:r>
                    </a:p>
                  </a:txBody>
                  <a:tcPr marL="48003" marR="48003" marT="0"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10 %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02167" y="2667000"/>
            <a:ext cx="11000316" cy="345439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lvl="1">
              <a:spcBef>
                <a:spcPts val="0"/>
              </a:spcBef>
              <a:spcAft>
                <a:spcPts val="0"/>
              </a:spcAft>
              <a:defRPr/>
            </a:pPr>
            <a:r>
              <a:rPr lang="en-US" altLang="zh-CN" sz="1400" dirty="0">
                <a:latin typeface="Calibri" pitchFamily="34" charset="0"/>
                <a:ea typeface="宋体" pitchFamily="2" charset="-122"/>
                <a:cs typeface="Arial" charset="0"/>
              </a:rPr>
              <a:t>7 pCRs for TS 28.204 were approved covering</a:t>
            </a:r>
          </a:p>
          <a:p>
            <a:pPr lvl="2">
              <a:spcBef>
                <a:spcPts val="0"/>
              </a:spcBef>
              <a:spcAft>
                <a:spcPts val="0"/>
              </a:spcAft>
              <a:defRPr/>
            </a:pPr>
            <a:r>
              <a:rPr lang="en-US" sz="1400" dirty="0">
                <a:latin typeface="Calibri" pitchFamily="34" charset="0"/>
                <a:ea typeface="宋体" pitchFamily="2" charset="-122"/>
                <a:cs typeface="Arial" charset="0"/>
              </a:rPr>
              <a:t>Initial skeleton of the TS</a:t>
            </a:r>
          </a:p>
          <a:p>
            <a:pPr lvl="2">
              <a:spcBef>
                <a:spcPts val="0"/>
              </a:spcBef>
              <a:spcAft>
                <a:spcPts val="0"/>
              </a:spcAft>
              <a:defRPr/>
            </a:pPr>
            <a:r>
              <a:rPr lang="en-US" altLang="zh-CN" sz="1400" dirty="0">
                <a:latin typeface="Calibri" pitchFamily="34" charset="0"/>
                <a:ea typeface="宋体" pitchFamily="2" charset="-122"/>
                <a:cs typeface="Arial" charset="0"/>
              </a:rPr>
              <a:t>Introduction of Scope, reference, terms and abbreviations</a:t>
            </a:r>
          </a:p>
          <a:p>
            <a:pPr lvl="2">
              <a:spcBef>
                <a:spcPts val="0"/>
              </a:spcBef>
              <a:spcAft>
                <a:spcPts val="0"/>
              </a:spcAft>
              <a:defRPr/>
            </a:pPr>
            <a:r>
              <a:rPr lang="en-US" altLang="zh-CN" sz="1400" dirty="0">
                <a:latin typeface="Calibri" pitchFamily="34" charset="0"/>
                <a:ea typeface="宋体" pitchFamily="2" charset="-122"/>
                <a:cs typeface="Arial" charset="0"/>
              </a:rPr>
              <a:t> Introduce architecture</a:t>
            </a:r>
          </a:p>
          <a:p>
            <a:pPr lvl="2">
              <a:spcBef>
                <a:spcPts val="0"/>
              </a:spcBef>
              <a:spcAft>
                <a:spcPts val="0"/>
              </a:spcAft>
              <a:defRPr/>
            </a:pPr>
            <a:r>
              <a:rPr lang="en-US" altLang="zh-CN" sz="1400" dirty="0">
                <a:latin typeface="Calibri" pitchFamily="34" charset="0"/>
                <a:ea typeface="宋体" pitchFamily="2" charset="-122"/>
                <a:cs typeface="Arial" charset="0"/>
              </a:rPr>
              <a:t>Introduce charging principles </a:t>
            </a:r>
          </a:p>
          <a:p>
            <a:pPr lvl="1">
              <a:spcBef>
                <a:spcPts val="0"/>
              </a:spcBef>
              <a:spcAft>
                <a:spcPts val="0"/>
              </a:spcAft>
              <a:defRPr/>
            </a:pPr>
            <a:r>
              <a:rPr lang="en-US" altLang="zh-CN" sz="1400" dirty="0">
                <a:latin typeface="Calibri" pitchFamily="34" charset="0"/>
                <a:ea typeface="宋体" pitchFamily="2" charset="-122"/>
                <a:cs typeface="Arial" charset="0"/>
              </a:rPr>
              <a:t>Draft TS 28.204</a:t>
            </a:r>
          </a:p>
          <a:p>
            <a:pPr lvl="1">
              <a:spcBef>
                <a:spcPts val="0"/>
              </a:spcBef>
              <a:spcAft>
                <a:spcPts val="0"/>
              </a:spcAft>
              <a:defRPr/>
            </a:pPr>
            <a:endParaRPr lang="en-US" altLang="zh-CN" sz="1400" dirty="0">
              <a:latin typeface="Calibri" pitchFamily="34" charset="0"/>
              <a:ea typeface="宋体" pitchFamily="2" charset="-122"/>
              <a:cs typeface="Arial" charset="0"/>
            </a:endParaRP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marR="0" lvl="1">
              <a:spcBef>
                <a:spcPts val="0"/>
              </a:spcBef>
              <a:spcAft>
                <a:spcPts val="600"/>
              </a:spcAft>
              <a:defRPr/>
            </a:pPr>
            <a:r>
              <a:rPr lang="en-US" sz="1400" dirty="0">
                <a:latin typeface="Calibri" pitchFamily="34" charset="0"/>
                <a:ea typeface="宋体" pitchFamily="2" charset="-122"/>
                <a:cs typeface="Arial" charset="0"/>
              </a:rPr>
              <a:t>complement message flows and on stage 2 parameter definitions</a:t>
            </a:r>
          </a:p>
        </p:txBody>
      </p:sp>
    </p:spTree>
    <p:extLst>
      <p:ext uri="{BB962C8B-B14F-4D97-AF65-F5344CB8AC3E}">
        <p14:creationId xmlns:p14="http://schemas.microsoft.com/office/powerpoint/2010/main" val="929767170"/>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t>Rel-18 </a:t>
            </a:r>
            <a:r>
              <a:rPr lang="en-US" altLang="en-US" sz="3200" b="1" dirty="0"/>
              <a:t>Charging Aspects for Enhanced support of Non-Public Networks</a:t>
            </a:r>
            <a:endParaRPr lang="en-GB" altLang="en-US" sz="3200" b="1" dirty="0"/>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3381448122"/>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940043</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Charging Aspects for Enhanced support of Non-Public Networks </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eNPN_CH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03/03/2024</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0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SP-230177</a:t>
                      </a:r>
                    </a:p>
                  </a:txBody>
                  <a:tcPr marL="12700" marR="12700" marT="12703" marB="0" anchor="ctr"/>
                </a:tc>
                <a:tc>
                  <a:txBody>
                    <a:bodyPr/>
                    <a:lstStyle/>
                    <a:p>
                      <a:pPr marL="0" marR="0" lvl="0" indent="0" algn="ctr" defTabSz="1219170" rtl="0" eaLnBrk="1" fontAlgn="t" latinLnBrk="0" hangingPunct="1">
                        <a:lnSpc>
                          <a:spcPct val="107000"/>
                        </a:lnSpc>
                        <a:spcBef>
                          <a:spcPts val="0"/>
                        </a:spcBef>
                        <a:spcAft>
                          <a:spcPts val="800"/>
                        </a:spcAft>
                        <a:buClrTx/>
                        <a:buSzTx/>
                        <a:buFontTx/>
                        <a:buNone/>
                        <a:tabLst/>
                        <a:defRPr/>
                      </a:pPr>
                      <a:r>
                        <a:rPr lang="en-GB" sz="800" kern="1200" dirty="0">
                          <a:solidFill>
                            <a:srgbClr val="FF0000"/>
                          </a:solidFill>
                          <a:latin typeface="+mn-lt"/>
                          <a:ea typeface="+mn-ea"/>
                          <a:cs typeface="+mn-cs"/>
                        </a:rPr>
                        <a:t>10 %</a:t>
                      </a:r>
                    </a:p>
                  </a:txBody>
                  <a:tcPr marL="48003" marR="48003" marT="0" marB="0" anchor="ctr"/>
                </a:tc>
                <a:tc>
                  <a:txBody>
                    <a:bodyPr/>
                    <a:lstStyle/>
                    <a:p>
                      <a:pPr algn="ctr">
                        <a:lnSpc>
                          <a:spcPct val="107000"/>
                        </a:lnSpc>
                        <a:spcAft>
                          <a:spcPts val="800"/>
                        </a:spcAft>
                      </a:pPr>
                      <a:endParaRPr lang="en-GB" sz="1300" b="1" dirty="0">
                        <a:solidFill>
                          <a:srgbClr val="00B05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dirty="0">
                <a:latin typeface="Calibri" pitchFamily="34" charset="0"/>
                <a:ea typeface="宋体" pitchFamily="2" charset="-122"/>
                <a:cs typeface="Arial" charset="0"/>
              </a:rPr>
              <a:t>6 CRs were approved covering</a:t>
            </a:r>
          </a:p>
          <a:p>
            <a:pPr lvl="2">
              <a:spcBef>
                <a:spcPts val="0"/>
              </a:spcBef>
              <a:spcAft>
                <a:spcPts val="0"/>
              </a:spcAft>
              <a:defRPr/>
            </a:pPr>
            <a:r>
              <a:rPr lang="en-US" sz="1400" dirty="0">
                <a:latin typeface="Calibri" pitchFamily="34" charset="0"/>
                <a:ea typeface="宋体" pitchFamily="2" charset="-122"/>
                <a:cs typeface="Arial" charset="0"/>
              </a:rPr>
              <a:t>Introduction of identifier of SNPN for 5G data connectivity charging </a:t>
            </a:r>
          </a:p>
          <a:p>
            <a:pPr lvl="2">
              <a:spcBef>
                <a:spcPts val="0"/>
              </a:spcBef>
              <a:spcAft>
                <a:spcPts val="0"/>
              </a:spcAft>
              <a:defRPr/>
            </a:pPr>
            <a:r>
              <a:rPr lang="en-US" sz="1400" dirty="0">
                <a:latin typeface="Calibri" pitchFamily="34" charset="0"/>
                <a:ea typeface="宋体" pitchFamily="2" charset="-122"/>
                <a:cs typeface="Arial" charset="0"/>
              </a:rPr>
              <a:t>Introduction of identifier of SNPN for 5G connection and mobility charging</a:t>
            </a:r>
            <a:r>
              <a:rPr lang="en-US" altLang="zh-CN" sz="1400" dirty="0">
                <a:latin typeface="Calibri" pitchFamily="34" charset="0"/>
                <a:ea typeface="宋体" pitchFamily="2" charset="-122"/>
                <a:cs typeface="Arial" charset="0"/>
              </a:rPr>
              <a:t> </a:t>
            </a:r>
          </a:p>
          <a:p>
            <a:pPr marL="457200" lvl="1" indent="0">
              <a:spcBef>
                <a:spcPts val="0"/>
              </a:spcBef>
              <a:spcAft>
                <a:spcPts val="0"/>
              </a:spcAft>
              <a:buNone/>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endParaRPr lang="en-US" altLang="zh-CN" sz="1400" dirty="0"/>
          </a:p>
          <a:p>
            <a:pPr lvl="1">
              <a:defRPr/>
            </a:pPr>
            <a:r>
              <a:rPr lang="en-US" altLang="zh-CN" sz="1400" dirty="0"/>
              <a:t>Start the Introduce more solutions</a:t>
            </a:r>
          </a:p>
          <a:p>
            <a:pPr marL="457200" lvl="1" indent="0">
              <a:buNone/>
              <a:defRPr/>
            </a:pPr>
            <a:endParaRPr lang="en-US" altLang="zh-CN" sz="1400" kern="0" dirty="0"/>
          </a:p>
        </p:txBody>
      </p:sp>
    </p:spTree>
    <p:extLst>
      <p:ext uri="{BB962C8B-B14F-4D97-AF65-F5344CB8AC3E}">
        <p14:creationId xmlns:p14="http://schemas.microsoft.com/office/powerpoint/2010/main" val="331842522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748" name="Group 76"/>
          <p:cNvGraphicFramePr>
            <a:graphicFrameLocks noGrp="1"/>
          </p:cNvGraphicFramePr>
          <p:nvPr>
            <p:ph idx="1"/>
            <p:extLst>
              <p:ext uri="{D42A27DB-BD31-4B8C-83A1-F6EECF244321}">
                <p14:modId xmlns:p14="http://schemas.microsoft.com/office/powerpoint/2010/main" val="1951715627"/>
              </p:ext>
            </p:extLst>
          </p:nvPr>
        </p:nvGraphicFramePr>
        <p:xfrm>
          <a:off x="1215189" y="1398741"/>
          <a:ext cx="9955574" cy="4291756"/>
        </p:xfrm>
        <a:graphic>
          <a:graphicData uri="http://schemas.openxmlformats.org/drawingml/2006/table">
            <a:tbl>
              <a:tblPr/>
              <a:tblGrid>
                <a:gridCol w="1698052">
                  <a:extLst>
                    <a:ext uri="{9D8B030D-6E8A-4147-A177-3AD203B41FA5}">
                      <a16:colId xmlns:a16="http://schemas.microsoft.com/office/drawing/2014/main" val="20000"/>
                    </a:ext>
                  </a:extLst>
                </a:gridCol>
                <a:gridCol w="2812396">
                  <a:extLst>
                    <a:ext uri="{9D8B030D-6E8A-4147-A177-3AD203B41FA5}">
                      <a16:colId xmlns:a16="http://schemas.microsoft.com/office/drawing/2014/main" val="20001"/>
                    </a:ext>
                  </a:extLst>
                </a:gridCol>
                <a:gridCol w="1485391">
                  <a:extLst>
                    <a:ext uri="{9D8B030D-6E8A-4147-A177-3AD203B41FA5}">
                      <a16:colId xmlns:a16="http://schemas.microsoft.com/office/drawing/2014/main" val="20002"/>
                    </a:ext>
                  </a:extLst>
                </a:gridCol>
                <a:gridCol w="1458410">
                  <a:extLst>
                    <a:ext uri="{9D8B030D-6E8A-4147-A177-3AD203B41FA5}">
                      <a16:colId xmlns:a16="http://schemas.microsoft.com/office/drawing/2014/main" val="20003"/>
                    </a:ext>
                  </a:extLst>
                </a:gridCol>
                <a:gridCol w="1420493">
                  <a:extLst>
                    <a:ext uri="{9D8B030D-6E8A-4147-A177-3AD203B41FA5}">
                      <a16:colId xmlns:a16="http://schemas.microsoft.com/office/drawing/2014/main" val="20004"/>
                    </a:ext>
                  </a:extLst>
                </a:gridCol>
                <a:gridCol w="1080832">
                  <a:extLst>
                    <a:ext uri="{9D8B030D-6E8A-4147-A177-3AD203B41FA5}">
                      <a16:colId xmlns:a16="http://schemas.microsoft.com/office/drawing/2014/main" val="20005"/>
                    </a:ext>
                  </a:extLst>
                </a:gridCol>
              </a:tblGrid>
              <a:tr h="60057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Date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City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Country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Host/</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Region  </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Co-location</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9812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SA5#153</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29 Jan – 2 Feb</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3075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15 - 19 Apr</a:t>
                      </a:r>
                      <a:endParaRPr kumimoji="0" lang="en-GB" altLang="zh-CN" sz="1800" b="0" i="1"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China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CCSA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60425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SA5#155</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27 - 31 May</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Korea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TTA</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SA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07645974"/>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SA5#156</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19 - 23 Aug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EU</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ETSI</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SA5#157</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14 - 18 Oct</a:t>
                      </a:r>
                      <a:endParaRPr kumimoji="0" lang="en-GB" altLang="zh-CN" sz="1800" b="0" i="0" u="none" strike="noStrike"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India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TSDSI</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rPr>
                        <a:t>SA WGs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25226401"/>
                  </a:ext>
                </a:extLst>
              </a:tr>
              <a:tr h="63951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SA5#158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rPr>
                        <a:t>18 - 22 Nov</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N.Am</a:t>
                      </a: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ATIS</a:t>
                      </a:r>
                      <a:endParaRPr kumimoji="0" lang="en-GB" altLang="zh-CN" sz="1800" b="0" i="0" u="none" strike="noStrike" kern="1200" cap="none" normalizeH="0" baseline="0" dirty="0">
                        <a:ln>
                          <a:noFill/>
                        </a:ln>
                        <a:solidFill>
                          <a:schemeClr val="tx1"/>
                        </a:solidFill>
                        <a:effectLst/>
                        <a:latin typeface="Arial" panose="020B0604020202020204" pitchFamily="34" charset="0"/>
                        <a:ea typeface="宋体" pitchFamily="2" charset="-122"/>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GB" altLang="zh-CN" sz="1800" b="0" i="0" u="none" strike="noStrike" cap="none" normalizeH="0" baseline="0" dirty="0">
                        <a:ln>
                          <a:noFill/>
                        </a:ln>
                        <a:solidFill>
                          <a:schemeClr val="tx1"/>
                        </a:solidFill>
                        <a:effectLst/>
                        <a:latin typeface="Arial" panose="020B0604020202020204" pitchFamily="34" charset="0"/>
                        <a:ea typeface="Times New Roman" pitchFamily="18" charset="0"/>
                        <a:cs typeface="Arial" panose="020B0604020202020204"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21430683"/>
                  </a:ext>
                </a:extLst>
              </a:tr>
            </a:tbl>
          </a:graphicData>
        </a:graphic>
      </p:graphicFrame>
      <p:sp>
        <p:nvSpPr>
          <p:cNvPr id="44092" name="Rectangle 64"/>
          <p:cNvSpPr>
            <a:spLocks noGrp="1"/>
          </p:cNvSpPr>
          <p:nvPr>
            <p:ph type="title"/>
          </p:nvPr>
        </p:nvSpPr>
        <p:spPr>
          <a:xfrm>
            <a:off x="1920379" y="421303"/>
            <a:ext cx="6834188" cy="628650"/>
          </a:xfrm>
        </p:spPr>
        <p:txBody>
          <a:bodyPr/>
          <a:lstStyle/>
          <a:p>
            <a:r>
              <a:rPr lang="en-GB" dirty="0"/>
              <a:t>2024 meeting calendar</a:t>
            </a:r>
            <a:endParaRPr lang="en-GB" sz="3600" dirty="0"/>
          </a:p>
        </p:txBody>
      </p:sp>
    </p:spTree>
    <p:extLst>
      <p:ext uri="{BB962C8B-B14F-4D97-AF65-F5344CB8AC3E}">
        <p14:creationId xmlns:p14="http://schemas.microsoft.com/office/powerpoint/2010/main" val="693861196"/>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204727"/>
            <a:ext cx="9999023" cy="1143000"/>
          </a:xfrm>
        </p:spPr>
        <p:txBody>
          <a:bodyPr/>
          <a:lstStyle/>
          <a:p>
            <a:r>
              <a:rPr lang="en-GB" altLang="en-US" sz="3200" b="1" dirty="0">
                <a:solidFill>
                  <a:srgbClr val="00B050"/>
                </a:solidFill>
              </a:rPr>
              <a:t>Rel-18 </a:t>
            </a:r>
            <a:r>
              <a:rPr lang="en-US" altLang="en-US" sz="3200" b="1" dirty="0">
                <a:solidFill>
                  <a:srgbClr val="00B050"/>
                </a:solidFill>
              </a:rPr>
              <a:t>CHF Distributed Availability </a:t>
            </a:r>
            <a:endParaRPr lang="en-GB" altLang="en-US" sz="3200" b="1" dirty="0">
              <a:solidFill>
                <a:srgbClr val="00B050"/>
              </a:solidFill>
            </a:endParaRPr>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3381448122"/>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990029</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B050"/>
                          </a:solidFill>
                          <a:effectLst/>
                          <a:latin typeface="Arial" panose="020B0604020202020204" pitchFamily="34" charset="0"/>
                          <a:ea typeface="+mn-ea"/>
                          <a:cs typeface="+mn-cs"/>
                        </a:rPr>
                        <a:t>CHF Distributed Availability </a:t>
                      </a:r>
                      <a:endParaRPr lang="en-US" sz="1200" b="1" i="0" u="none" strike="noStrike" kern="1200" dirty="0">
                        <a:solidFill>
                          <a:srgbClr val="00B050"/>
                        </a:solidFill>
                        <a:effectLst/>
                        <a:latin typeface="Arial" panose="020B0604020202020204" pitchFamily="34" charset="0"/>
                        <a:ea typeface="+mn-ea"/>
                        <a:cs typeface="+mn-cs"/>
                      </a:endParaRP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DIST_CH</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09/09/2023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0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SP-230179</a:t>
                      </a:r>
                    </a:p>
                  </a:txBody>
                  <a:tcPr marL="12700" marR="12700" marT="12703" marB="0" anchor="ctr"/>
                </a:tc>
                <a:tc>
                  <a:txBody>
                    <a:bodyPr/>
                    <a:lstStyle/>
                    <a:p>
                      <a:pPr algn="ctr" fontAlgn="t"/>
                      <a:r>
                        <a:rPr lang="en-GB" altLang="zh-CN" sz="1100" kern="1200" dirty="0">
                          <a:solidFill>
                            <a:srgbClr val="00B050"/>
                          </a:solidFill>
                          <a:latin typeface="+mn-lt"/>
                          <a:ea typeface="+mn-ea"/>
                          <a:cs typeface="+mn-cs"/>
                        </a:rPr>
                        <a:t>100 %</a:t>
                      </a:r>
                      <a:endParaRPr lang="en-GB" sz="1100" kern="1200" dirty="0">
                        <a:solidFill>
                          <a:srgbClr val="00B050"/>
                        </a:solidFill>
                        <a:latin typeface="+mn-lt"/>
                        <a:ea typeface="+mn-ea"/>
                        <a:cs typeface="+mn-cs"/>
                      </a:endParaRPr>
                    </a:p>
                  </a:txBody>
                  <a:tcPr marL="48003" marR="48003" marT="0" marB="0" anchor="ctr"/>
                </a:tc>
                <a:tc>
                  <a:txBody>
                    <a:bodyPr/>
                    <a:lstStyle/>
                    <a:p>
                      <a:pPr algn="ctr">
                        <a:lnSpc>
                          <a:spcPct val="107000"/>
                        </a:lnSpc>
                        <a:spcAft>
                          <a:spcPts val="800"/>
                        </a:spcAft>
                      </a:pPr>
                      <a:r>
                        <a:rPr lang="en-GB" sz="1300" b="1" dirty="0">
                          <a:solidFill>
                            <a:srgbClr val="00B050"/>
                          </a:solidFill>
                        </a:rPr>
                        <a:t>completed</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kern="0" dirty="0"/>
              <a:t>CR for TS 32.240 was approved covering central and Local/Edge Deployment Model Annex</a:t>
            </a:r>
          </a:p>
          <a:p>
            <a:pPr lvl="1">
              <a:spcBef>
                <a:spcPts val="0"/>
              </a:spcBef>
              <a:spcAft>
                <a:spcPts val="0"/>
              </a:spcAft>
              <a:defRPr/>
            </a:pPr>
            <a:endParaRPr lang="en-US" altLang="zh-CN" sz="1400" kern="0" dirty="0"/>
          </a:p>
          <a:p>
            <a:pPr marL="457200" lvl="1" indent="0">
              <a:spcBef>
                <a:spcPts val="0"/>
              </a:spcBef>
              <a:spcAft>
                <a:spcPts val="0"/>
              </a:spcAft>
              <a:buNone/>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endParaRPr lang="en-US" altLang="zh-CN" sz="1400" dirty="0"/>
          </a:p>
          <a:p>
            <a:pPr lvl="1">
              <a:defRPr/>
            </a:pPr>
            <a:r>
              <a:rPr lang="en-US" altLang="zh-CN" sz="1400" dirty="0"/>
              <a:t>Work Item completed</a:t>
            </a:r>
          </a:p>
        </p:txBody>
      </p:sp>
    </p:spTree>
    <p:extLst>
      <p:ext uri="{BB962C8B-B14F-4D97-AF65-F5344CB8AC3E}">
        <p14:creationId xmlns:p14="http://schemas.microsoft.com/office/powerpoint/2010/main" val="4112223060"/>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91604"/>
            <a:ext cx="9999023" cy="1232371"/>
          </a:xfrm>
        </p:spPr>
        <p:txBody>
          <a:bodyPr/>
          <a:lstStyle/>
          <a:p>
            <a:r>
              <a:rPr lang="en-GB" altLang="en-US" sz="3200" b="1" dirty="0">
                <a:solidFill>
                  <a:srgbClr val="00B050"/>
                </a:solidFill>
              </a:rPr>
              <a:t>Rel-18 </a:t>
            </a:r>
            <a:r>
              <a:rPr lang="en-US" altLang="en-US" sz="3200" b="1" dirty="0">
                <a:solidFill>
                  <a:srgbClr val="00B050"/>
                </a:solidFill>
              </a:rPr>
              <a:t>Charging enhancement for Network Slice based wholesale in roaming</a:t>
            </a:r>
            <a:br>
              <a:rPr lang="en-US" altLang="en-US" sz="3200" b="1" dirty="0">
                <a:solidFill>
                  <a:srgbClr val="00B050"/>
                </a:solidFill>
              </a:rPr>
            </a:br>
            <a:r>
              <a:rPr lang="en-US" altLang="en-US" sz="2000" b="1" dirty="0">
                <a:solidFill>
                  <a:schemeClr val="bg1">
                    <a:lumMod val="65000"/>
                  </a:schemeClr>
                </a:solidFill>
              </a:rPr>
              <a:t>(preliminary work before WID approval)</a:t>
            </a:r>
            <a:endParaRPr lang="en-GB" altLang="en-US" sz="2000" b="1" dirty="0">
              <a:solidFill>
                <a:schemeClr val="bg1">
                  <a:lumMod val="65000"/>
                </a:schemeClr>
              </a:solidFill>
            </a:endParaRPr>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3381448122"/>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1000xx</a:t>
                      </a:r>
                    </a:p>
                  </a:txBody>
                  <a:tcPr marL="12700" marR="12700" marT="12703" marB="0" anchor="ctr"/>
                </a:tc>
                <a:tc>
                  <a:txBody>
                    <a:bodyPr/>
                    <a:lstStyle/>
                    <a:p>
                      <a:pPr marL="0" indent="0" algn="l" defTabSz="1219170" rtl="0" eaLnBrk="1" fontAlgn="t" latinLnBrk="0" hangingPunct="1"/>
                      <a:r>
                        <a:rPr lang="en-US" sz="1200" b="1" i="0" u="none" strike="noStrike" kern="1200" dirty="0">
                          <a:solidFill>
                            <a:srgbClr val="00B050"/>
                          </a:solidFill>
                          <a:effectLst/>
                          <a:latin typeface="Arial" panose="020B0604020202020204" pitchFamily="34" charset="0"/>
                          <a:ea typeface="+mn-ea"/>
                          <a:cs typeface="+mn-cs"/>
                        </a:rPr>
                        <a:t>Charging enhancement for Network Slice based wholesale in roaming</a:t>
                      </a: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DUMMY</a:t>
                      </a:r>
                    </a:p>
                  </a:txBody>
                  <a:tcPr marL="9525" marR="9525" marT="9525" marB="9525" anchor="ctr"/>
                </a:tc>
                <a:tc>
                  <a:txBody>
                    <a:bodyPr/>
                    <a:lstStyle/>
                    <a:p>
                      <a:pPr algn="ctr" fontAlgn="t"/>
                      <a:r>
                        <a:rPr lang="en-GB" altLang="zh-CN" sz="800" b="0" i="0" u="none" strike="noStrike" dirty="0">
                          <a:solidFill>
                            <a:srgbClr val="000000"/>
                          </a:solidFill>
                          <a:effectLst/>
                          <a:latin typeface="Arial" panose="020B0604020202020204" pitchFamily="34" charset="0"/>
                        </a:rPr>
                        <a:t>16/062023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0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SP-230625</a:t>
                      </a:r>
                    </a:p>
                  </a:txBody>
                  <a:tcPr marL="12700" marR="12700" marT="12703" marB="0" anchor="ctr"/>
                </a:tc>
                <a:tc>
                  <a:txBody>
                    <a:bodyPr/>
                    <a:lstStyle/>
                    <a:p>
                      <a:pPr algn="ctr" fontAlgn="t"/>
                      <a:r>
                        <a:rPr lang="en-GB" altLang="zh-CN" sz="1100" kern="1200" dirty="0">
                          <a:solidFill>
                            <a:srgbClr val="00B050"/>
                          </a:solidFill>
                          <a:latin typeface="+mn-lt"/>
                          <a:ea typeface="+mn-ea"/>
                          <a:cs typeface="+mn-cs"/>
                        </a:rPr>
                        <a:t>100 %</a:t>
                      </a:r>
                      <a:endParaRPr lang="en-GB" sz="1100" kern="1200" dirty="0">
                        <a:solidFill>
                          <a:srgbClr val="00B050"/>
                        </a:solidFill>
                        <a:latin typeface="+mn-lt"/>
                        <a:ea typeface="+mn-ea"/>
                        <a:cs typeface="+mn-cs"/>
                      </a:endParaRPr>
                    </a:p>
                  </a:txBody>
                  <a:tcPr marL="48003" marR="48003" marT="0" marB="0" anchor="ctr"/>
                </a:tc>
                <a:tc>
                  <a:txBody>
                    <a:bodyPr/>
                    <a:lstStyle/>
                    <a:p>
                      <a:pPr algn="ctr">
                        <a:lnSpc>
                          <a:spcPct val="107000"/>
                        </a:lnSpc>
                        <a:spcAft>
                          <a:spcPts val="800"/>
                        </a:spcAft>
                      </a:pPr>
                      <a:r>
                        <a:rPr lang="en-GB" sz="1300" b="1" dirty="0">
                          <a:solidFill>
                            <a:srgbClr val="00B050"/>
                          </a:solidFill>
                        </a:rPr>
                        <a:t>for completion</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8" y="2332914"/>
            <a:ext cx="10409592" cy="394406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of preliminary work before SA#100:</a:t>
            </a:r>
          </a:p>
          <a:p>
            <a:pPr marL="0" indent="0">
              <a:spcBef>
                <a:spcPts val="0"/>
              </a:spcBef>
              <a:spcAft>
                <a:spcPts val="0"/>
              </a:spcAft>
              <a:buNone/>
              <a:defRPr/>
            </a:pPr>
            <a:endParaRPr lang="de-DE" altLang="de-DE" sz="2000" kern="0" dirty="0"/>
          </a:p>
          <a:p>
            <a:pPr lvl="1">
              <a:spcBef>
                <a:spcPts val="0"/>
              </a:spcBef>
              <a:spcAft>
                <a:spcPts val="0"/>
              </a:spcAft>
              <a:defRPr/>
            </a:pPr>
            <a:r>
              <a:rPr lang="en-US" altLang="zh-CN" sz="1400" kern="0" dirty="0"/>
              <a:t>CR package in SP-230664 for approval to cover slice-aware charging for roaming partners</a:t>
            </a:r>
          </a:p>
          <a:p>
            <a:pPr lvl="1">
              <a:spcBef>
                <a:spcPts val="0"/>
              </a:spcBef>
              <a:spcAft>
                <a:spcPts val="0"/>
              </a:spcAft>
              <a:defRPr/>
            </a:pPr>
            <a:endParaRPr lang="en-US" altLang="zh-CN" sz="1400" kern="0" dirty="0"/>
          </a:p>
          <a:p>
            <a:pPr marL="457200" lvl="1" indent="0">
              <a:spcBef>
                <a:spcPts val="0"/>
              </a:spcBef>
              <a:spcAft>
                <a:spcPts val="0"/>
              </a:spcAft>
              <a:buNone/>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endParaRPr lang="en-US" sz="14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endParaRPr lang="en-US" altLang="zh-CN" sz="1400" dirty="0"/>
          </a:p>
          <a:p>
            <a:pPr lvl="1">
              <a:defRPr/>
            </a:pPr>
            <a:r>
              <a:rPr lang="en-US" altLang="zh-CN" sz="1400" dirty="0"/>
              <a:t>Work Item completed</a:t>
            </a:r>
          </a:p>
        </p:txBody>
      </p:sp>
    </p:spTree>
    <p:extLst>
      <p:ext uri="{BB962C8B-B14F-4D97-AF65-F5344CB8AC3E}">
        <p14:creationId xmlns:p14="http://schemas.microsoft.com/office/powerpoint/2010/main" val="120766199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2338" y="0"/>
            <a:ext cx="10989578" cy="1143000"/>
          </a:xfrm>
        </p:spPr>
        <p:txBody>
          <a:bodyPr/>
          <a:lstStyle/>
          <a:p>
            <a:r>
              <a:rPr lang="en-GB" altLang="en-US" b="1" dirty="0"/>
              <a:t>Rel-18 Study (FS_NCHF_Ph2)</a:t>
            </a:r>
          </a:p>
        </p:txBody>
      </p:sp>
      <p:graphicFrame>
        <p:nvGraphicFramePr>
          <p:cNvPr id="3" name="Table 2"/>
          <p:cNvGraphicFramePr>
            <a:graphicFrameLocks noGrp="1"/>
          </p:cNvGraphicFramePr>
          <p:nvPr>
            <p:extLst>
              <p:ext uri="{D42A27DB-BD31-4B8C-83A1-F6EECF244321}">
                <p14:modId xmlns:p14="http://schemas.microsoft.com/office/powerpoint/2010/main" val="2164670546"/>
              </p:ext>
            </p:extLst>
          </p:nvPr>
        </p:nvGraphicFramePr>
        <p:xfrm>
          <a:off x="440266" y="1364193"/>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94768">
                  <a:extLst>
                    <a:ext uri="{9D8B030D-6E8A-4147-A177-3AD203B41FA5}">
                      <a16:colId xmlns:a16="http://schemas.microsoft.com/office/drawing/2014/main" val="3549349587"/>
                    </a:ext>
                  </a:extLst>
                </a:gridCol>
                <a:gridCol w="671804">
                  <a:extLst>
                    <a:ext uri="{9D8B030D-6E8A-4147-A177-3AD203B41FA5}">
                      <a16:colId xmlns:a16="http://schemas.microsoft.com/office/drawing/2014/main" val="20007"/>
                    </a:ext>
                  </a:extLst>
                </a:gridCol>
                <a:gridCol w="1855148">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920020</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a:t>
                      </a:r>
                      <a:r>
                        <a:rPr lang="en-US" sz="1200" b="1" i="0" u="none" strike="noStrike" kern="1200" dirty="0" err="1">
                          <a:solidFill>
                            <a:srgbClr val="0000FF"/>
                          </a:solidFill>
                          <a:effectLst/>
                          <a:latin typeface="Arial" panose="020B0604020202020204" pitchFamily="34" charset="0"/>
                          <a:ea typeface="+mn-ea"/>
                          <a:cs typeface="+mn-cs"/>
                        </a:rPr>
                        <a:t>Nchf</a:t>
                      </a:r>
                      <a:r>
                        <a:rPr lang="en-US" sz="1200" b="1" i="0" u="none" strike="noStrike" kern="1200" dirty="0">
                          <a:solidFill>
                            <a:srgbClr val="0000FF"/>
                          </a:solidFill>
                          <a:effectLst/>
                          <a:latin typeface="Arial" panose="020B0604020202020204" pitchFamily="34" charset="0"/>
                          <a:ea typeface="+mn-ea"/>
                          <a:cs typeface="+mn-cs"/>
                        </a:rPr>
                        <a:t> charging services phase 2</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FS_NCHF_Ph2</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algn="ctr" fontAlgn="t"/>
                      <a:r>
                        <a:rPr lang="en-GB" sz="800" kern="1200" dirty="0">
                          <a:solidFill>
                            <a:schemeClr val="dk1"/>
                          </a:solidFill>
                          <a:latin typeface="+mn-lt"/>
                          <a:ea typeface="+mn-ea"/>
                          <a:cs typeface="+mn-cs"/>
                        </a:rPr>
                        <a:t>24/03/2023 </a:t>
                      </a:r>
                      <a:r>
                        <a:rPr lang="en-GB" sz="800" kern="1200" dirty="0">
                          <a:solidFill>
                            <a:srgbClr val="0000FF"/>
                          </a:solidFill>
                          <a:latin typeface="+mn-lt"/>
                          <a:ea typeface="+mn-ea"/>
                          <a:cs typeface="+mn-cs"/>
                        </a:rPr>
                        <a:t>-&gt; 12/12/2023</a:t>
                      </a:r>
                      <a:endParaRPr lang="en-GB" altLang="zh-CN"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88 </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SP-210390</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92 %</a:t>
                      </a:r>
                    </a:p>
                  </a:txBody>
                  <a:tcPr marL="48003" marR="48003" marT="0" marB="0" anchor="ctr"/>
                </a:tc>
                <a:tc>
                  <a:txBody>
                    <a:bodyPr/>
                    <a:lstStyle/>
                    <a:p>
                      <a:pP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40265" y="2300819"/>
            <a:ext cx="10871900" cy="397615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 :</a:t>
            </a:r>
          </a:p>
          <a:p>
            <a:pPr lvl="1">
              <a:spcBef>
                <a:spcPts val="0"/>
              </a:spcBef>
              <a:spcAft>
                <a:spcPts val="0"/>
              </a:spcAft>
              <a:defRPr/>
            </a:pPr>
            <a:r>
              <a:rPr lang="en-US" altLang="zh-CN" sz="1400" kern="0" dirty="0"/>
              <a:t>14 </a:t>
            </a:r>
            <a:r>
              <a:rPr lang="en-US" altLang="zh-CN" sz="1400" kern="0" dirty="0" err="1"/>
              <a:t>pCRs</a:t>
            </a:r>
            <a:r>
              <a:rPr lang="en-US" altLang="zh-CN" sz="1400" kern="0" dirty="0"/>
              <a:t> for TR 28.826 were approved covering</a:t>
            </a:r>
          </a:p>
          <a:p>
            <a:pPr lvl="2">
              <a:spcBef>
                <a:spcPts val="0"/>
              </a:spcBef>
              <a:spcAft>
                <a:spcPts val="0"/>
              </a:spcAft>
              <a:defRPr/>
            </a:pPr>
            <a:r>
              <a:rPr lang="en-US" altLang="zh-CN" sz="1400" kern="0" dirty="0"/>
              <a:t>New solutions for documenting binding, CDR handling, and undefined CDR</a:t>
            </a:r>
          </a:p>
          <a:p>
            <a:pPr lvl="2">
              <a:spcBef>
                <a:spcPts val="0"/>
              </a:spcBef>
              <a:spcAft>
                <a:spcPts val="0"/>
              </a:spcAft>
              <a:defRPr/>
            </a:pPr>
            <a:r>
              <a:rPr lang="en-US" altLang="zh-CN" sz="1400" kern="0" dirty="0"/>
              <a:t>Updating and correcting solution for cancelling using charging session identifier</a:t>
            </a:r>
          </a:p>
          <a:p>
            <a:pPr lvl="2">
              <a:spcBef>
                <a:spcPts val="0"/>
              </a:spcBef>
              <a:spcAft>
                <a:spcPts val="0"/>
              </a:spcAft>
              <a:defRPr/>
            </a:pPr>
            <a:r>
              <a:rPr lang="en-US" altLang="zh-CN" sz="1400" kern="0" dirty="0"/>
              <a:t>Correcting use cases and key issues for documentation improvements</a:t>
            </a:r>
          </a:p>
          <a:p>
            <a:pPr lvl="2">
              <a:spcBef>
                <a:spcPts val="0"/>
              </a:spcBef>
              <a:spcAft>
                <a:spcPts val="0"/>
              </a:spcAft>
              <a:defRPr/>
            </a:pPr>
            <a:r>
              <a:rPr lang="en-US" altLang="zh-CN" sz="1400" kern="0" dirty="0"/>
              <a:t>Update the evaluation for the cancelling, charging accuracy and documentation improvements</a:t>
            </a:r>
          </a:p>
          <a:p>
            <a:pPr lvl="2">
              <a:spcBef>
                <a:spcPts val="0"/>
              </a:spcBef>
              <a:spcAft>
                <a:spcPts val="0"/>
              </a:spcAft>
              <a:defRPr/>
            </a:pPr>
            <a:r>
              <a:rPr lang="en-US" altLang="zh-CN" sz="1400" kern="0" dirty="0"/>
              <a:t>New and updated use case for used unit containers for one rating group split over messages and handling of event charging triggers</a:t>
            </a:r>
          </a:p>
          <a:p>
            <a:pPr lvl="2">
              <a:spcBef>
                <a:spcPts val="0"/>
              </a:spcBef>
              <a:spcAft>
                <a:spcPts val="0"/>
              </a:spcAft>
              <a:defRPr/>
            </a:pPr>
            <a:r>
              <a:rPr lang="en-US" altLang="zh-CN" sz="1400" kern="0" dirty="0"/>
              <a:t>Additional solutions for using charging trigger profile, using container reference for message size</a:t>
            </a:r>
          </a:p>
          <a:p>
            <a:pPr lvl="2">
              <a:spcBef>
                <a:spcPts val="0"/>
              </a:spcBef>
              <a:spcAft>
                <a:spcPts val="0"/>
              </a:spcAft>
              <a:defRPr/>
            </a:pPr>
            <a:r>
              <a:rPr lang="en-US" altLang="zh-CN" sz="1400" kern="0" dirty="0"/>
              <a:t>Updated evaluations</a:t>
            </a:r>
          </a:p>
          <a:p>
            <a:pPr lvl="2">
              <a:spcBef>
                <a:spcPts val="0"/>
              </a:spcBef>
              <a:spcAft>
                <a:spcPts val="0"/>
              </a:spcAft>
              <a:defRPr/>
            </a:pPr>
            <a:r>
              <a:rPr lang="en-US" altLang="zh-CN" sz="1400" kern="0" dirty="0"/>
              <a:t>Clarifications and corrections</a:t>
            </a:r>
          </a:p>
          <a:p>
            <a:pPr lvl="1">
              <a:spcBef>
                <a:spcPts val="0"/>
              </a:spcBef>
              <a:spcAft>
                <a:spcPts val="0"/>
              </a:spcAft>
              <a:defRPr/>
            </a:pPr>
            <a:r>
              <a:rPr lang="en-US" altLang="zh-CN" sz="1400" dirty="0">
                <a:latin typeface="Calibri" pitchFamily="34" charset="0"/>
                <a:ea typeface="宋体" pitchFamily="2" charset="-122"/>
                <a:cs typeface="Arial" charset="0"/>
              </a:rPr>
              <a:t>Draft TR 28.826</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Further evaluation and conclusion of the study</a:t>
            </a:r>
            <a:endParaRPr lang="en-US" sz="1400" kern="0" dirty="0"/>
          </a:p>
        </p:txBody>
      </p:sp>
    </p:spTree>
    <p:extLst>
      <p:ext uri="{BB962C8B-B14F-4D97-AF65-F5344CB8AC3E}">
        <p14:creationId xmlns:p14="http://schemas.microsoft.com/office/powerpoint/2010/main" val="423414090"/>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(FS_CHROAM)</a:t>
            </a:r>
          </a:p>
        </p:txBody>
      </p:sp>
      <p:graphicFrame>
        <p:nvGraphicFramePr>
          <p:cNvPr id="3" name="Table 2"/>
          <p:cNvGraphicFramePr>
            <a:graphicFrameLocks noGrp="1"/>
          </p:cNvGraphicFramePr>
          <p:nvPr>
            <p:extLst>
              <p:ext uri="{D42A27DB-BD31-4B8C-83A1-F6EECF244321}">
                <p14:modId xmlns:p14="http://schemas.microsoft.com/office/powerpoint/2010/main" val="883910592"/>
              </p:ext>
            </p:extLst>
          </p:nvPr>
        </p:nvGraphicFramePr>
        <p:xfrm>
          <a:off x="440266" y="1444387"/>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3728181447"/>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920021</a:t>
                      </a:r>
                    </a:p>
                  </a:txBody>
                  <a:tcPr marL="12700" marR="12700" marT="12703" marB="0" anchor="ctr"/>
                </a:tc>
                <a:tc>
                  <a:txBody>
                    <a:bodyPr/>
                    <a:lstStyle/>
                    <a:p>
                      <a:pPr marL="0" indent="0" algn="l" defTabSz="1219170" rtl="0" eaLnBrk="1" fontAlgn="t" latinLnBrk="0" hangingPunct="1">
                        <a:spcAft>
                          <a:spcPts val="0"/>
                        </a:spcAft>
                      </a:pPr>
                      <a:r>
                        <a:rPr lang="en-US" sz="1200" b="1" i="0" u="none" strike="noStrike" kern="1200" dirty="0">
                          <a:solidFill>
                            <a:srgbClr val="0000FF"/>
                          </a:solidFill>
                          <a:effectLst/>
                          <a:latin typeface="Arial" panose="020B0604020202020204" pitchFamily="34" charset="0"/>
                          <a:ea typeface="+mn-ea"/>
                          <a:cs typeface="+mn-cs"/>
                        </a:rPr>
                        <a:t>Study on 5G roaming charging architecture for wholesale and retail scenarios</a:t>
                      </a:r>
                      <a:endParaRPr lang="fr-FR"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l" defTabSz="1219170" rtl="0" eaLnBrk="1" fontAlgn="t" latinLnBrk="0" hangingPunct="1">
                        <a:spcAft>
                          <a:spcPts val="0"/>
                        </a:spcAft>
                      </a:pPr>
                      <a:r>
                        <a:rPr lang="en-US" sz="900" b="1" i="0" u="none" strike="noStrike" kern="1200" dirty="0">
                          <a:solidFill>
                            <a:srgbClr val="000000"/>
                          </a:solidFill>
                          <a:effectLst/>
                          <a:latin typeface="Arial" panose="020B0604020202020204" pitchFamily="34" charset="0"/>
                          <a:ea typeface="+mn-ea"/>
                          <a:cs typeface="+mn-cs"/>
                        </a:rPr>
                        <a:t>FS_CHROAM</a:t>
                      </a:r>
                      <a:endParaRPr lang="fr-FR" sz="900" b="1" i="0" u="none" strike="noStrike" kern="1200" dirty="0">
                        <a:solidFill>
                          <a:srgbClr val="000000"/>
                        </a:solidFill>
                        <a:effectLst/>
                        <a:latin typeface="Arial" panose="020B0604020202020204" pitchFamily="34" charset="0"/>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prstClr val="black"/>
                          </a:solidFill>
                          <a:effectLst/>
                          <a:uLnTx/>
                          <a:uFillTx/>
                          <a:latin typeface="+mn-lt"/>
                          <a:ea typeface="+mn-ea"/>
                          <a:cs typeface="+mn-cs"/>
                        </a:rPr>
                        <a:t>24/03/2023 </a:t>
                      </a:r>
                      <a:r>
                        <a:rPr kumimoji="0" lang="en-GB" sz="800" b="0" i="0" u="none" strike="noStrike" kern="1200" cap="none" spc="0" normalizeH="0" baseline="0" noProof="0" dirty="0">
                          <a:ln>
                            <a:noFill/>
                          </a:ln>
                          <a:solidFill>
                            <a:srgbClr val="0000FF"/>
                          </a:solidFill>
                          <a:effectLst/>
                          <a:uLnTx/>
                          <a:uFillTx/>
                          <a:latin typeface="+mn-lt"/>
                          <a:ea typeface="+mn-ea"/>
                          <a:cs typeface="+mn-cs"/>
                        </a:rPr>
                        <a:t>-&gt; 09/09/2023</a:t>
                      </a:r>
                    </a:p>
                  </a:txBody>
                  <a:tcPr marL="12700" marR="12700" marT="12703" marB="0" anchor="ctr"/>
                </a:tc>
                <a:tc>
                  <a:txBody>
                    <a:bodyPr/>
                    <a:lstStyle/>
                    <a:p>
                      <a:pPr algn="ctr" fontAlgn="t"/>
                      <a:r>
                        <a:rPr lang="en-GB" sz="800" b="0" i="0" u="none" strike="noStrike" dirty="0">
                          <a:solidFill>
                            <a:srgbClr val="000000"/>
                          </a:solidFill>
                          <a:effectLst/>
                          <a:latin typeface="Arial" panose="020B0604020202020204" pitchFamily="34" charset="0"/>
                        </a:rPr>
                        <a:t>95</a:t>
                      </a:r>
                      <a:r>
                        <a:rPr lang="en-GB" altLang="zh-CN" sz="800" b="0" i="0" u="none" strike="noStrike" dirty="0">
                          <a:solidFill>
                            <a:srgbClr val="000000"/>
                          </a:solidFill>
                          <a:effectLst/>
                          <a:latin typeface="Arial" panose="020B0604020202020204" pitchFamily="34" charset="0"/>
                        </a:rPr>
                        <a:t>%</a:t>
                      </a:r>
                      <a:endParaRPr lang="en-GB" sz="800" b="0" i="0" u="none" strike="noStrike" dirty="0">
                        <a:solidFill>
                          <a:srgbClr val="000000"/>
                        </a:solidFill>
                        <a:effectLst/>
                        <a:latin typeface="Arial" panose="020B0604020202020204" pitchFamily="34" charset="0"/>
                      </a:endParaRP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dirty="0">
                          <a:solidFill>
                            <a:srgbClr val="000000"/>
                          </a:solidFill>
                          <a:effectLst/>
                          <a:latin typeface="Arial" panose="020B0604020202020204" pitchFamily="34" charset="0"/>
                        </a:rPr>
                        <a:t>SP-210391</a:t>
                      </a:r>
                    </a:p>
                  </a:txBody>
                  <a:tcPr marL="12700" marR="12700" marT="12703"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sz="1100" kern="1200" dirty="0">
                          <a:solidFill>
                            <a:srgbClr val="FF0000"/>
                          </a:solidFill>
                          <a:latin typeface="+mn-lt"/>
                          <a:ea typeface="+mn-ea"/>
                          <a:cs typeface="+mn-cs"/>
                        </a:rPr>
                        <a:t>99 %</a:t>
                      </a:r>
                    </a:p>
                  </a:txBody>
                  <a:tcPr marL="48003" marR="48003" marT="0" marB="0" anchor="ctr"/>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US" sz="1100" dirty="0">
                          <a:solidFill>
                            <a:srgbClr val="FF0000"/>
                          </a:solidFill>
                        </a:rPr>
                        <a:t>Expected completion for SA#101</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440266" y="2255520"/>
            <a:ext cx="10409593" cy="400303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 :</a:t>
            </a:r>
          </a:p>
          <a:p>
            <a:pPr lvl="1">
              <a:spcBef>
                <a:spcPts val="0"/>
              </a:spcBef>
              <a:spcAft>
                <a:spcPts val="0"/>
              </a:spcAft>
              <a:defRPr/>
            </a:pPr>
            <a:r>
              <a:rPr lang="en-US" altLang="zh-CN" sz="1400" kern="0" dirty="0"/>
              <a:t>21 pCRs for TR 28.827 were approved covering</a:t>
            </a:r>
            <a:endParaRPr lang="en-US" dirty="0">
              <a:effectLst/>
            </a:endParaRP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New solutions for roaming charging profile update CHF-to-CHF, and trigger of CHF-to-CHF interaction </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Clarifying solutions for charging session between V-CHF and H-CHF per UE, and charging message exchange between V-CHF and H-CHF per charging data request</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New conclusions for charging in visited MNO for wholesale charging towards home MNO, and conveying charging information from an MNO to an additional actor</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Updating evaluation and conclusion for conveying charging information from visited MNO to home MNO</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Correcting key issue for solution on roaming charging profile update</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Additional key issue in clause 7.2 and new solution #2.x for same granularity of charging session</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Additional solution for charging message exchange between V-CHF and H-CHF based on quota management, additional actor with CHF, and user reporting</a:t>
            </a:r>
          </a:p>
          <a:p>
            <a:pPr marL="1143000" marR="0" lvl="2" indent="-228600">
              <a:spcBef>
                <a:spcPts val="0"/>
              </a:spcBef>
              <a:spcAft>
                <a:spcPts val="0"/>
              </a:spcAft>
              <a:buFont typeface="Wingdings" panose="05000000000000000000" pitchFamily="2" charset="2"/>
              <a:buChar char=""/>
            </a:pPr>
            <a:r>
              <a:rPr lang="en-US" sz="1200" dirty="0">
                <a:effectLst/>
                <a:latin typeface="Arial" panose="020B0604020202020204" pitchFamily="34" charset="0"/>
                <a:ea typeface="Times New Roman" panose="02020603050405020304" pitchFamily="18" charset="0"/>
              </a:rPr>
              <a:t>New and updated evaluations and conclusions of the study </a:t>
            </a:r>
          </a:p>
          <a:p>
            <a:pPr lvl="1">
              <a:spcBef>
                <a:spcPts val="0"/>
              </a:spcBef>
              <a:spcAft>
                <a:spcPts val="0"/>
              </a:spcAft>
              <a:defRPr/>
            </a:pPr>
            <a:r>
              <a:rPr lang="en-US" altLang="zh-CN" sz="1400" dirty="0">
                <a:latin typeface="Calibri" pitchFamily="34" charset="0"/>
                <a:ea typeface="宋体" pitchFamily="2" charset="-122"/>
                <a:cs typeface="Arial" charset="0"/>
              </a:rPr>
              <a:t>Draft TR 28.827</a:t>
            </a: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Completion of the study</a:t>
            </a:r>
            <a:endParaRPr lang="en-US" sz="1400" kern="0" dirty="0"/>
          </a:p>
        </p:txBody>
      </p:sp>
    </p:spTree>
    <p:extLst>
      <p:ext uri="{BB962C8B-B14F-4D97-AF65-F5344CB8AC3E}">
        <p14:creationId xmlns:p14="http://schemas.microsoft.com/office/powerpoint/2010/main" val="2215623811"/>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(FS_TSNCH)</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3254879521"/>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574699">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algn="ctr" fontAlgn="t"/>
                      <a:r>
                        <a:rPr lang="en-GB" sz="900" b="1" i="0" u="none" strike="noStrike" kern="1200" dirty="0">
                          <a:solidFill>
                            <a:srgbClr val="000000"/>
                          </a:solidFill>
                          <a:effectLst/>
                          <a:latin typeface="Arial" panose="020B0604020202020204" pitchFamily="34" charset="0"/>
                          <a:ea typeface="+mn-ea"/>
                          <a:cs typeface="+mn-cs"/>
                        </a:rPr>
                        <a:t>970032</a:t>
                      </a:r>
                    </a:p>
                  </a:txBody>
                  <a:tcPr marL="12700" marR="12700" marT="12703" marB="0" anchor="ctr"/>
                </a:tc>
                <a:tc>
                  <a:txBody>
                    <a:bodyPr/>
                    <a:lstStyle/>
                    <a:p>
                      <a:pPr marL="0" indent="0" algn="l" defTabSz="1219170" rtl="0" eaLnBrk="1" fontAlgn="t" latinLnBrk="0" hangingPunct="1"/>
                      <a:r>
                        <a:rPr lang="en-GB" sz="1200" b="1" i="0" u="none" strike="noStrike" kern="1200" dirty="0">
                          <a:solidFill>
                            <a:srgbClr val="0000FF"/>
                          </a:solidFill>
                          <a:effectLst/>
                          <a:latin typeface="Arial" panose="020B0604020202020204" pitchFamily="34" charset="0"/>
                          <a:ea typeface="+mn-ea"/>
                          <a:cs typeface="+mn-cs"/>
                        </a:rPr>
                        <a:t>Study on Time Sensitive Networking charging </a:t>
                      </a:r>
                    </a:p>
                  </a:txBody>
                  <a:tcPr marL="9525" marR="9525" marT="9525" marB="9525" anchor="ctr"/>
                </a:tc>
                <a:tc>
                  <a:txBody>
                    <a:bodyPr/>
                    <a:lstStyle/>
                    <a:p>
                      <a:pPr marL="0" algn="ctr" defTabSz="1219170" rtl="0" eaLnBrk="1" fontAlgn="t" latinLnBrk="0" hangingPunct="1"/>
                      <a:r>
                        <a:rPr lang="en-US" sz="900" b="1" i="0" u="none" strike="noStrike" kern="1200" dirty="0">
                          <a:solidFill>
                            <a:srgbClr val="000000"/>
                          </a:solidFill>
                          <a:effectLst/>
                          <a:latin typeface="Arial" panose="020B0604020202020204" pitchFamily="34" charset="0"/>
                          <a:ea typeface="+mn-ea"/>
                          <a:cs typeface="+mn-cs"/>
                        </a:rPr>
                        <a:t>FS_TSNCH</a:t>
                      </a:r>
                    </a:p>
                  </a:txBody>
                  <a:tcPr marL="9525" marR="9525" marT="9525" marB="9525" anchor="ctr"/>
                </a:tc>
                <a:tc>
                  <a:txBody>
                    <a:bodyPr/>
                    <a:lstStyle/>
                    <a:p>
                      <a:pPr marL="0" algn="ctr" defTabSz="914296" rtl="0" eaLnBrk="1" fontAlgn="t" latinLnBrk="0" hangingPunct="1"/>
                      <a:r>
                        <a:rPr lang="en-GB" sz="800" kern="1200" dirty="0">
                          <a:solidFill>
                            <a:schemeClr val="dk1"/>
                          </a:solidFill>
                          <a:latin typeface="+mn-lt"/>
                          <a:ea typeface="+mn-ea"/>
                          <a:cs typeface="+mn-cs"/>
                        </a:rPr>
                        <a:t>16/06/2023 </a:t>
                      </a:r>
                      <a:r>
                        <a:rPr lang="en-GB" sz="800" kern="1200" dirty="0">
                          <a:solidFill>
                            <a:srgbClr val="0000FF"/>
                          </a:solidFill>
                          <a:latin typeface="+mn-lt"/>
                          <a:ea typeface="+mn-ea"/>
                          <a:cs typeface="+mn-cs"/>
                        </a:rPr>
                        <a:t>-&gt; 12/12/2023</a:t>
                      </a:r>
                    </a:p>
                  </a:txBody>
                  <a:tcPr marL="12700" marR="12700" marT="12703"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25 %</a:t>
                      </a:r>
                    </a:p>
                  </a:txBody>
                  <a:tcPr marL="12700" marR="12700" marT="12703" marB="0"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800" b="0" i="0" u="none" strike="noStrike" kern="1200" dirty="0">
                          <a:solidFill>
                            <a:srgbClr val="000000"/>
                          </a:solidFill>
                          <a:effectLst/>
                          <a:latin typeface="Arial" panose="020B0604020202020204" pitchFamily="34" charset="0"/>
                          <a:ea typeface="+mn-ea"/>
                          <a:cs typeface="+mn-cs"/>
                        </a:rPr>
                        <a:t>SP-220979</a:t>
                      </a:r>
                    </a:p>
                  </a:txBody>
                  <a:tcPr marL="12700" marR="12700" marT="12703" marB="0" anchor="ctr"/>
                </a:tc>
                <a:tc>
                  <a:txBody>
                    <a:bodyPr/>
                    <a:lstStyle/>
                    <a:p>
                      <a:pPr algn="ctr">
                        <a:lnSpc>
                          <a:spcPct val="107000"/>
                        </a:lnSpc>
                        <a:spcAft>
                          <a:spcPts val="800"/>
                        </a:spcAft>
                      </a:pPr>
                      <a:r>
                        <a:rPr lang="en-GB" sz="1100" dirty="0">
                          <a:solidFill>
                            <a:srgbClr val="FF0000"/>
                          </a:solidFill>
                        </a:rPr>
                        <a:t>70 %</a:t>
                      </a:r>
                    </a:p>
                  </a:txBody>
                  <a:tcPr marL="48003" marR="48003" marT="0" marB="0" anchor="ctr"/>
                </a:tc>
                <a:tc>
                  <a:txBody>
                    <a:bodyPr/>
                    <a:lstStyle/>
                    <a:p>
                      <a:pPr algn="ctr">
                        <a:lnSpc>
                          <a:spcPct val="107000"/>
                        </a:lnSpc>
                        <a:spcAft>
                          <a:spcPts val="800"/>
                        </a:spcAft>
                      </a:pPr>
                      <a:r>
                        <a:rPr lang="en-GB" sz="1100" dirty="0">
                          <a:solidFill>
                            <a:srgbClr val="FF0000"/>
                          </a:solidFill>
                        </a:rPr>
                        <a:t>TR for Information</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7" y="2186162"/>
            <a:ext cx="10409592" cy="410033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endParaRPr lang="en-US" altLang="zh-CN" sz="1400" dirty="0">
              <a:latin typeface="Calibri" pitchFamily="34" charset="0"/>
              <a:ea typeface="宋体" pitchFamily="2" charset="-122"/>
              <a:cs typeface="Arial" charset="0"/>
            </a:endParaRPr>
          </a:p>
          <a:p>
            <a:pPr lvl="1">
              <a:spcBef>
                <a:spcPts val="0"/>
              </a:spcBef>
              <a:spcAft>
                <a:spcPts val="0"/>
              </a:spcAft>
              <a:defRPr/>
            </a:pPr>
            <a:r>
              <a:rPr lang="en-US" altLang="zh-CN" sz="1400" dirty="0">
                <a:latin typeface="Calibri" pitchFamily="34" charset="0"/>
                <a:ea typeface="宋体" pitchFamily="2" charset="-122"/>
                <a:cs typeface="Arial" charset="0"/>
              </a:rPr>
              <a:t>10 pCRs for TR 28.839 were approved for introduction of: </a:t>
            </a:r>
          </a:p>
          <a:p>
            <a:pPr lvl="2">
              <a:spcBef>
                <a:spcPts val="0"/>
              </a:spcBef>
              <a:spcAft>
                <a:spcPts val="0"/>
              </a:spcAft>
              <a:defRPr/>
            </a:pPr>
            <a:r>
              <a:rPr lang="en-US" altLang="zh-CN" sz="1400" dirty="0">
                <a:latin typeface="Calibri" pitchFamily="34" charset="0"/>
                <a:ea typeface="宋体" pitchFamily="2" charset="-122"/>
                <a:cs typeface="Arial" charset="0"/>
              </a:rPr>
              <a:t>Addition of the new possible solutions about </a:t>
            </a:r>
          </a:p>
          <a:p>
            <a:pPr lvl="3">
              <a:spcBef>
                <a:spcPts val="0"/>
              </a:spcBef>
              <a:spcAft>
                <a:spcPts val="0"/>
              </a:spcAft>
              <a:defRPr/>
            </a:pPr>
            <a:r>
              <a:rPr lang="en-US" altLang="zh-CN" sz="1400" dirty="0">
                <a:latin typeface="Calibri" pitchFamily="34" charset="0"/>
                <a:ea typeface="宋体" pitchFamily="2" charset="-122"/>
                <a:cs typeface="Arial" charset="0"/>
              </a:rPr>
              <a:t>5GS bridge management and configuration via SMF</a:t>
            </a:r>
          </a:p>
          <a:p>
            <a:pPr lvl="3">
              <a:spcBef>
                <a:spcPts val="0"/>
              </a:spcBef>
              <a:spcAft>
                <a:spcPts val="0"/>
              </a:spcAft>
              <a:defRPr/>
            </a:pPr>
            <a:r>
              <a:rPr lang="en-US" altLang="zh-CN" sz="1400" dirty="0">
                <a:latin typeface="Calibri" pitchFamily="34" charset="0"/>
                <a:ea typeface="宋体" pitchFamily="2" charset="-122"/>
                <a:cs typeface="Arial" charset="0"/>
              </a:rPr>
              <a:t>5GS bridge management and configuration via TSN AF</a:t>
            </a:r>
          </a:p>
          <a:p>
            <a:pPr lvl="3">
              <a:spcBef>
                <a:spcPts val="0"/>
              </a:spcBef>
              <a:spcAft>
                <a:spcPts val="0"/>
              </a:spcAft>
              <a:defRPr/>
            </a:pPr>
            <a:r>
              <a:rPr lang="en-US" altLang="zh-CN" sz="1400" dirty="0">
                <a:latin typeface="Calibri" pitchFamily="34" charset="0"/>
                <a:ea typeface="宋体" pitchFamily="2" charset="-122"/>
                <a:cs typeface="Arial" charset="0"/>
              </a:rPr>
              <a:t>Time Sensitive Communication from TSN station to TSN station</a:t>
            </a:r>
          </a:p>
          <a:p>
            <a:pPr lvl="3">
              <a:spcBef>
                <a:spcPts val="0"/>
              </a:spcBef>
              <a:spcAft>
                <a:spcPts val="0"/>
              </a:spcAft>
              <a:defRPr/>
            </a:pPr>
            <a:r>
              <a:rPr lang="en-US" altLang="zh-CN" sz="1400" dirty="0">
                <a:latin typeface="Calibri" pitchFamily="34" charset="0"/>
                <a:ea typeface="宋体" pitchFamily="2" charset="-122"/>
                <a:cs typeface="Arial" charset="0"/>
              </a:rPr>
              <a:t>Time Sensitive Communication from TSN station to TSN system</a:t>
            </a:r>
          </a:p>
          <a:p>
            <a:pPr lvl="2">
              <a:spcBef>
                <a:spcPts val="0"/>
              </a:spcBef>
              <a:spcAft>
                <a:spcPts val="0"/>
              </a:spcAft>
              <a:defRPr/>
            </a:pPr>
            <a:r>
              <a:rPr lang="en-US" altLang="zh-CN" sz="1400" dirty="0">
                <a:latin typeface="Calibri" pitchFamily="34" charset="0"/>
                <a:ea typeface="宋体" pitchFamily="2" charset="-122"/>
                <a:cs typeface="Arial" charset="0"/>
              </a:rPr>
              <a:t>Clarification on the solution for the Network Exposure Charging</a:t>
            </a:r>
          </a:p>
          <a:p>
            <a:pPr lvl="2">
              <a:spcBef>
                <a:spcPts val="0"/>
              </a:spcBef>
              <a:spcAft>
                <a:spcPts val="0"/>
              </a:spcAft>
              <a:defRPr/>
            </a:pPr>
            <a:r>
              <a:rPr lang="en-US" altLang="zh-CN" sz="1400" dirty="0">
                <a:latin typeface="Calibri" pitchFamily="34" charset="0"/>
                <a:ea typeface="宋体" pitchFamily="2" charset="-122"/>
                <a:cs typeface="Arial" charset="0"/>
              </a:rPr>
              <a:t>Addition of the new possible solutions about the enablers for TSC and TS Charging via TSCTSCF and Trusted AF </a:t>
            </a:r>
          </a:p>
          <a:p>
            <a:pPr lvl="2">
              <a:spcBef>
                <a:spcPts val="0"/>
              </a:spcBef>
              <a:spcAft>
                <a:spcPts val="0"/>
              </a:spcAft>
              <a:defRPr/>
            </a:pPr>
            <a:r>
              <a:rPr lang="en-US" altLang="zh-CN" sz="1400" dirty="0">
                <a:latin typeface="Calibri" pitchFamily="34" charset="0"/>
                <a:ea typeface="宋体" pitchFamily="2" charset="-122"/>
                <a:cs typeface="Arial" charset="0"/>
              </a:rPr>
              <a:t>Clarification on the network exposure charging solution via NEF</a:t>
            </a:r>
          </a:p>
          <a:p>
            <a:pPr lvl="2">
              <a:spcBef>
                <a:spcPts val="0"/>
              </a:spcBef>
              <a:spcAft>
                <a:spcPts val="0"/>
              </a:spcAft>
              <a:defRPr/>
            </a:pPr>
            <a:r>
              <a:rPr lang="en-US" altLang="zh-CN" sz="1400" dirty="0">
                <a:latin typeface="Calibri" pitchFamily="34" charset="0"/>
                <a:ea typeface="宋体" pitchFamily="2" charset="-122"/>
                <a:cs typeface="Arial" charset="0"/>
              </a:rPr>
              <a:t>Addition of missing abbreviations and references</a:t>
            </a:r>
          </a:p>
          <a:p>
            <a:pPr lvl="1">
              <a:spcBef>
                <a:spcPts val="0"/>
              </a:spcBef>
              <a:spcAft>
                <a:spcPts val="0"/>
              </a:spcAft>
              <a:defRPr/>
            </a:pPr>
            <a:r>
              <a:rPr lang="en-US" altLang="zh-CN" sz="1400" dirty="0">
                <a:latin typeface="Calibri" pitchFamily="34" charset="0"/>
                <a:ea typeface="宋体" pitchFamily="2" charset="-122"/>
                <a:cs typeface="Arial" charset="0"/>
              </a:rPr>
              <a:t>Draft </a:t>
            </a:r>
            <a:r>
              <a:rPr lang="en-US" altLang="zh-CN" sz="1400" b="1" dirty="0">
                <a:latin typeface="Calibri" pitchFamily="34" charset="0"/>
                <a:ea typeface="宋体" pitchFamily="2" charset="-122"/>
                <a:cs typeface="Arial" charset="0"/>
              </a:rPr>
              <a:t>TR 28.839 to be sent to SA#100 for Information</a:t>
            </a:r>
          </a:p>
          <a:p>
            <a:pPr lvl="1">
              <a:spcBef>
                <a:spcPts val="0"/>
              </a:spcBef>
              <a:spcAft>
                <a:spcPts val="0"/>
              </a:spcAft>
              <a:defRPr/>
            </a:pP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Add the solution evaluation</a:t>
            </a:r>
          </a:p>
        </p:txBody>
      </p:sp>
    </p:spTree>
    <p:extLst>
      <p:ext uri="{BB962C8B-B14F-4D97-AF65-F5344CB8AC3E}">
        <p14:creationId xmlns:p14="http://schemas.microsoft.com/office/powerpoint/2010/main" val="2321971264"/>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altLang="en-US" b="1" dirty="0" err="1"/>
              <a:t>FS_CHFSeg</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1168613165"/>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980026</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CHF Segmentation</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err="1">
                          <a:solidFill>
                            <a:schemeClr val="dk1"/>
                          </a:solidFill>
                          <a:latin typeface="+mn-lt"/>
                          <a:ea typeface="+mn-ea"/>
                          <a:cs typeface="+mn-cs"/>
                        </a:rPr>
                        <a:t>FS_CHFSeg</a:t>
                      </a:r>
                      <a:endParaRPr lang="en-US" sz="900" kern="1200" dirty="0">
                        <a:solidFill>
                          <a:schemeClr val="dk1"/>
                        </a:solidFill>
                        <a:latin typeface="+mn-lt"/>
                        <a:ea typeface="+mn-ea"/>
                        <a:cs typeface="+mn-cs"/>
                      </a:endParaRP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15/09/2023</a:t>
                      </a:r>
                    </a:p>
                  </a:txBody>
                  <a:tcPr marL="48003" marR="48003" marT="0" marB="0" anchor="ctr"/>
                </a:tc>
                <a:tc>
                  <a:txBody>
                    <a:bodyPr/>
                    <a:lstStyle/>
                    <a:p>
                      <a:pPr algn="ctr" fontAlgn="t"/>
                      <a:r>
                        <a:rPr lang="en-GB" sz="800" kern="1200" dirty="0">
                          <a:solidFill>
                            <a:schemeClr val="dk1"/>
                          </a:solidFill>
                          <a:latin typeface="+mn-lt"/>
                          <a:ea typeface="+mn-ea"/>
                          <a:cs typeface="+mn-cs"/>
                        </a:rPr>
                        <a:t>5%</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SP-221160</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12%</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6" y="2382976"/>
            <a:ext cx="11311467"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lvl="1">
              <a:spcBef>
                <a:spcPts val="0"/>
              </a:spcBef>
              <a:spcAft>
                <a:spcPts val="0"/>
              </a:spcAft>
              <a:defRPr/>
            </a:pPr>
            <a:r>
              <a:rPr lang="en-US" altLang="zh-CN" sz="1400" dirty="0">
                <a:latin typeface="Calibri" pitchFamily="34" charset="0"/>
                <a:ea typeface="宋体" pitchFamily="2" charset="-122"/>
                <a:cs typeface="Arial" charset="0"/>
              </a:rPr>
              <a:t>4 pCRs for TR 28.840 were approved covering</a:t>
            </a:r>
          </a:p>
          <a:p>
            <a:pPr lvl="2">
              <a:spcBef>
                <a:spcPts val="0"/>
              </a:spcBef>
              <a:spcAft>
                <a:spcPts val="0"/>
              </a:spcAft>
              <a:defRPr/>
            </a:pPr>
            <a:r>
              <a:rPr lang="fr-FR" sz="1400" dirty="0">
                <a:latin typeface="Calibri" pitchFamily="34" charset="0"/>
                <a:ea typeface="宋体" pitchFamily="2" charset="-122"/>
                <a:cs typeface="Arial" charset="0"/>
              </a:rPr>
              <a:t>TR Document Structure</a:t>
            </a:r>
          </a:p>
          <a:p>
            <a:pPr lvl="2">
              <a:spcBef>
                <a:spcPts val="0"/>
              </a:spcBef>
              <a:spcAft>
                <a:spcPts val="0"/>
              </a:spcAft>
              <a:defRPr/>
            </a:pPr>
            <a:r>
              <a:rPr lang="fr-FR" sz="1400" dirty="0">
                <a:latin typeface="Calibri" pitchFamily="34" charset="0"/>
                <a:ea typeface="宋体" pitchFamily="2" charset="-122"/>
                <a:cs typeface="Arial" charset="0"/>
              </a:rPr>
              <a:t>Overview clause</a:t>
            </a:r>
          </a:p>
          <a:p>
            <a:pPr lvl="2">
              <a:spcBef>
                <a:spcPts val="0"/>
              </a:spcBef>
              <a:spcAft>
                <a:spcPts val="0"/>
              </a:spcAft>
              <a:defRPr/>
            </a:pPr>
            <a:r>
              <a:rPr lang="fr-FR" sz="1400" dirty="0">
                <a:latin typeface="Calibri" pitchFamily="34" charset="0"/>
                <a:ea typeface="宋体" pitchFamily="2" charset="-122"/>
                <a:cs typeface="Arial" charset="0"/>
              </a:rPr>
              <a:t>Abbreviations chapter Update</a:t>
            </a:r>
          </a:p>
          <a:p>
            <a:pPr lvl="1">
              <a:spcBef>
                <a:spcPts val="0"/>
              </a:spcBef>
              <a:spcAft>
                <a:spcPts val="0"/>
              </a:spcAft>
              <a:defRPr/>
            </a:pPr>
            <a:r>
              <a:rPr lang="en-US" altLang="zh-CN" sz="1400" dirty="0">
                <a:latin typeface="Calibri" pitchFamily="34" charset="0"/>
                <a:ea typeface="宋体" pitchFamily="2" charset="-122"/>
                <a:cs typeface="Arial" charset="0"/>
              </a:rPr>
              <a:t>Draft TR 28.840</a:t>
            </a:r>
          </a:p>
          <a:p>
            <a:pPr marL="457189"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marL="457189" lvl="1" indent="0">
              <a:spcBef>
                <a:spcPts val="0"/>
              </a:spcBef>
              <a:spcAft>
                <a:spcPts val="600"/>
              </a:spcAft>
              <a:buNone/>
              <a:defRPr/>
            </a:pPr>
            <a:endParaRPr lang="en-US" sz="1400" kern="0" dirty="0"/>
          </a:p>
          <a:p>
            <a:pPr>
              <a:spcBef>
                <a:spcPts val="0"/>
              </a:spcBef>
              <a:spcAft>
                <a:spcPts val="0"/>
              </a:spcAft>
              <a:defRPr/>
            </a:pPr>
            <a:r>
              <a:rPr lang="de-DE" sz="2000" kern="0" dirty="0"/>
              <a:t>Next steps:</a:t>
            </a:r>
          </a:p>
          <a:p>
            <a:pPr lvl="1">
              <a:defRPr/>
            </a:pPr>
            <a:r>
              <a:rPr lang="en-US" altLang="zh-CN" sz="1400" dirty="0"/>
              <a:t>Requirements and Key Issues details</a:t>
            </a:r>
          </a:p>
        </p:txBody>
      </p:sp>
    </p:spTree>
    <p:extLst>
      <p:ext uri="{BB962C8B-B14F-4D97-AF65-F5344CB8AC3E}">
        <p14:creationId xmlns:p14="http://schemas.microsoft.com/office/powerpoint/2010/main" val="3156586829"/>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FS_SCV</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extLst>
              <p:ext uri="{D42A27DB-BD31-4B8C-83A1-F6EECF244321}">
                <p14:modId xmlns:p14="http://schemas.microsoft.com/office/powerpoint/2010/main" val="3228038136"/>
              </p:ext>
            </p:extLst>
          </p:nvPr>
        </p:nvGraphicFramePr>
        <p:xfrm>
          <a:off x="363747" y="1470728"/>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574699">
                  <a:extLst>
                    <a:ext uri="{9D8B030D-6E8A-4147-A177-3AD203B41FA5}">
                      <a16:colId xmlns:a16="http://schemas.microsoft.com/office/drawing/2014/main" val="20006"/>
                    </a:ext>
                  </a:extLst>
                </a:gridCol>
                <a:gridCol w="666106">
                  <a:extLst>
                    <a:ext uri="{9D8B030D-6E8A-4147-A177-3AD203B41FA5}">
                      <a16:colId xmlns:a16="http://schemas.microsoft.com/office/drawing/2014/main" val="1168613165"/>
                    </a:ext>
                  </a:extLst>
                </a:gridCol>
                <a:gridCol w="578427">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980027</a:t>
                      </a: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GB" sz="1200" b="1" i="0" u="none" strike="noStrike" kern="1200" dirty="0">
                          <a:solidFill>
                            <a:srgbClr val="0000FF"/>
                          </a:solidFill>
                          <a:effectLst/>
                          <a:latin typeface="Arial" panose="020B0604020202020204" pitchFamily="34" charset="0"/>
                          <a:ea typeface="+mn-ea"/>
                          <a:cs typeface="+mn-cs"/>
                        </a:rPr>
                        <a:t>Study on Study on Structure of Charging for Verticals</a:t>
                      </a:r>
                      <a:endParaRPr lang="en-US" sz="1200" b="1" i="0" u="none" strike="noStrike" kern="1200" dirty="0">
                        <a:solidFill>
                          <a:srgbClr val="0000FF"/>
                        </a:solidFill>
                        <a:effectLst/>
                        <a:latin typeface="Arial" panose="020B0604020202020204" pitchFamily="34" charset="0"/>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FS_SCV</a:t>
                      </a:r>
                      <a:endParaRPr lang="en-US" sz="900" kern="1200" dirty="0">
                        <a:solidFill>
                          <a:schemeClr val="dk1"/>
                        </a:solidFill>
                        <a:latin typeface="+mn-lt"/>
                        <a:ea typeface="+mn-ea"/>
                        <a:cs typeface="+mn-cs"/>
                      </a:endParaRPr>
                    </a:p>
                  </a:txBody>
                  <a:tcPr marL="9525" marR="9525" marT="9525" marB="9525" anchor="ctr"/>
                </a:tc>
                <a:tc>
                  <a:txBody>
                    <a:bodyPr/>
                    <a:lstStyle/>
                    <a:p>
                      <a:pPr marL="0" algn="ctr" defTabSz="914296" rtl="0" eaLnBrk="1" fontAlgn="t" latinLnBrk="0" hangingPunct="1"/>
                      <a:r>
                        <a:rPr lang="en-GB" sz="900" kern="1200" dirty="0">
                          <a:solidFill>
                            <a:schemeClr val="dk1"/>
                          </a:solidFill>
                          <a:latin typeface="+mn-lt"/>
                          <a:ea typeface="+mn-ea"/>
                          <a:cs typeface="+mn-cs"/>
                        </a:rPr>
                        <a:t>16/06/2023</a:t>
                      </a:r>
                      <a:r>
                        <a:rPr lang="en-GB" sz="900" kern="1200" dirty="0">
                          <a:solidFill>
                            <a:srgbClr val="0000FF"/>
                          </a:solidFill>
                          <a:latin typeface="+mn-lt"/>
                          <a:ea typeface="+mn-ea"/>
                          <a:cs typeface="+mn-cs"/>
                        </a:rPr>
                        <a:t> -&gt; 12/12/2023</a:t>
                      </a:r>
                    </a:p>
                  </a:txBody>
                  <a:tcPr marL="48003" marR="48003" marT="0" marB="0" anchor="ctr"/>
                </a:tc>
                <a:tc>
                  <a:txBody>
                    <a:bodyPr/>
                    <a:lstStyle/>
                    <a:p>
                      <a:pPr algn="ctr" fontAlgn="t"/>
                      <a:r>
                        <a:rPr lang="en-GB" sz="800" kern="1200" dirty="0">
                          <a:solidFill>
                            <a:schemeClr val="dk1"/>
                          </a:solidFill>
                          <a:latin typeface="+mn-lt"/>
                          <a:ea typeface="+mn-ea"/>
                          <a:cs typeface="+mn-cs"/>
                        </a:rPr>
                        <a:t>8%</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SP-221161</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80 %</a:t>
                      </a:r>
                    </a:p>
                  </a:txBody>
                  <a:tcPr marL="48003" marR="48003" marT="0" marB="0" anchor="ctr"/>
                </a:tc>
                <a:tc>
                  <a:txBody>
                    <a:bodyPr/>
                    <a:lstStyle/>
                    <a:p>
                      <a:pPr algn="ctr">
                        <a:lnSpc>
                          <a:spcPct val="107000"/>
                        </a:lnSpc>
                        <a:spcAft>
                          <a:spcPts val="800"/>
                        </a:spcAft>
                      </a:pPr>
                      <a:r>
                        <a:rPr lang="en-GB" sz="1100" dirty="0">
                          <a:solidFill>
                            <a:srgbClr val="FF0000"/>
                          </a:solidFill>
                        </a:rPr>
                        <a:t>TR for Information</a:t>
                      </a: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7" y="2382976"/>
            <a:ext cx="10409592" cy="382732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lvl="1">
              <a:spcBef>
                <a:spcPts val="0"/>
              </a:spcBef>
              <a:spcAft>
                <a:spcPts val="0"/>
              </a:spcAft>
              <a:defRPr/>
            </a:pPr>
            <a:r>
              <a:rPr lang="en-US" altLang="zh-CN" sz="1400" dirty="0">
                <a:latin typeface="Calibri" pitchFamily="34" charset="0"/>
                <a:ea typeface="宋体" pitchFamily="2" charset="-122"/>
                <a:cs typeface="Arial" charset="0"/>
              </a:rPr>
              <a:t>16 pCRs for TR 28.843 were approved covering</a:t>
            </a:r>
          </a:p>
          <a:p>
            <a:pPr lvl="2">
              <a:spcBef>
                <a:spcPts val="0"/>
              </a:spcBef>
              <a:spcAft>
                <a:spcPts val="0"/>
              </a:spcAft>
              <a:defRPr/>
            </a:pPr>
            <a:r>
              <a:rPr lang="en-US" sz="1400" dirty="0">
                <a:latin typeface="Calibri" pitchFamily="34" charset="0"/>
                <a:ea typeface="宋体" pitchFamily="2" charset="-122"/>
                <a:cs typeface="Arial" charset="0"/>
              </a:rPr>
              <a:t>Update the corresponding Terms</a:t>
            </a:r>
          </a:p>
          <a:p>
            <a:pPr lvl="2">
              <a:spcBef>
                <a:spcPts val="0"/>
              </a:spcBef>
              <a:spcAft>
                <a:spcPts val="0"/>
              </a:spcAft>
              <a:defRPr/>
            </a:pPr>
            <a:r>
              <a:rPr lang="en-US" sz="1400" dirty="0">
                <a:latin typeface="Calibri" pitchFamily="34" charset="0"/>
                <a:ea typeface="宋体" pitchFamily="2" charset="-122"/>
                <a:cs typeface="Arial" charset="0"/>
              </a:rPr>
              <a:t>Addition of the Key issues about architecture mapping</a:t>
            </a:r>
          </a:p>
          <a:p>
            <a:pPr lvl="2">
              <a:spcBef>
                <a:spcPts val="0"/>
              </a:spcBef>
              <a:spcAft>
                <a:spcPts val="0"/>
              </a:spcAft>
              <a:defRPr/>
            </a:pPr>
            <a:r>
              <a:rPr lang="en-US" sz="1400" dirty="0">
                <a:latin typeface="Calibri" pitchFamily="34" charset="0"/>
                <a:ea typeface="宋体" pitchFamily="2" charset="-122"/>
                <a:cs typeface="Arial" charset="0"/>
              </a:rPr>
              <a:t>Addition of the Key issues about charging principles clarification</a:t>
            </a:r>
          </a:p>
          <a:p>
            <a:pPr lvl="2">
              <a:spcBef>
                <a:spcPts val="0"/>
              </a:spcBef>
              <a:spcAft>
                <a:spcPts val="0"/>
              </a:spcAft>
              <a:defRPr/>
            </a:pPr>
            <a:r>
              <a:rPr lang="en-US" sz="1400" dirty="0">
                <a:latin typeface="Calibri" pitchFamily="34" charset="0"/>
                <a:ea typeface="宋体" pitchFamily="2" charset="-122"/>
                <a:cs typeface="Arial" charset="0"/>
              </a:rPr>
              <a:t>Concept clarification, high level business roles and the use cases for architecture and charging principle investigation</a:t>
            </a:r>
          </a:p>
          <a:p>
            <a:pPr lvl="2">
              <a:spcBef>
                <a:spcPts val="0"/>
              </a:spcBef>
              <a:spcAft>
                <a:spcPts val="0"/>
              </a:spcAft>
              <a:defRPr/>
            </a:pPr>
            <a:r>
              <a:rPr lang="en-US" sz="1400" dirty="0">
                <a:latin typeface="Calibri" pitchFamily="34" charset="0"/>
                <a:ea typeface="宋体" pitchFamily="2" charset="-122"/>
                <a:cs typeface="Arial" charset="0"/>
              </a:rPr>
              <a:t>Add new possible solutions about</a:t>
            </a:r>
          </a:p>
          <a:p>
            <a:pPr lvl="2">
              <a:spcBef>
                <a:spcPts val="0"/>
              </a:spcBef>
              <a:spcAft>
                <a:spcPts val="0"/>
              </a:spcAft>
              <a:defRPr/>
            </a:pPr>
            <a:r>
              <a:rPr lang="en-US" sz="1400" dirty="0">
                <a:latin typeface="Calibri" pitchFamily="34" charset="0"/>
                <a:ea typeface="宋体" pitchFamily="2" charset="-122"/>
                <a:cs typeface="Arial" charset="0"/>
              </a:rPr>
              <a:t>Charging architecture investigation </a:t>
            </a:r>
          </a:p>
          <a:p>
            <a:pPr lvl="2">
              <a:spcBef>
                <a:spcPts val="0"/>
              </a:spcBef>
              <a:spcAft>
                <a:spcPts val="0"/>
              </a:spcAft>
              <a:defRPr/>
            </a:pPr>
            <a:r>
              <a:rPr lang="en-US" sz="1400" dirty="0">
                <a:latin typeface="Calibri" pitchFamily="34" charset="0"/>
                <a:ea typeface="宋体" pitchFamily="2" charset="-122"/>
                <a:cs typeface="Arial" charset="0"/>
              </a:rPr>
              <a:t>Charging principle investigation </a:t>
            </a:r>
          </a:p>
          <a:p>
            <a:pPr lvl="2">
              <a:spcBef>
                <a:spcPts val="0"/>
              </a:spcBef>
              <a:spcAft>
                <a:spcPts val="0"/>
              </a:spcAft>
              <a:defRPr/>
            </a:pPr>
            <a:r>
              <a:rPr lang="en-US" sz="1400" dirty="0">
                <a:latin typeface="Calibri" pitchFamily="34" charset="0"/>
                <a:ea typeface="宋体" pitchFamily="2" charset="-122"/>
                <a:cs typeface="Arial" charset="0"/>
              </a:rPr>
              <a:t>Addition of solution evaluations and conclusions </a:t>
            </a:r>
          </a:p>
          <a:p>
            <a:pPr lvl="1">
              <a:spcBef>
                <a:spcPts val="0"/>
              </a:spcBef>
              <a:spcAft>
                <a:spcPts val="0"/>
              </a:spcAft>
              <a:defRPr/>
            </a:pPr>
            <a:r>
              <a:rPr lang="en-US" altLang="zh-CN" sz="1400" dirty="0">
                <a:latin typeface="Calibri" pitchFamily="34" charset="0"/>
                <a:ea typeface="宋体" pitchFamily="2" charset="-122"/>
                <a:cs typeface="Arial" charset="0"/>
              </a:rPr>
              <a:t>Draft </a:t>
            </a:r>
            <a:r>
              <a:rPr lang="en-US" altLang="zh-CN" sz="1400" b="1" dirty="0">
                <a:latin typeface="Calibri" pitchFamily="34" charset="0"/>
                <a:ea typeface="宋体" pitchFamily="2" charset="-122"/>
                <a:cs typeface="Arial" charset="0"/>
              </a:rPr>
              <a:t>TR 28.843 to be sent to SA#100 for Information</a:t>
            </a:r>
          </a:p>
          <a:p>
            <a:pPr marL="457200" lvl="1" indent="0">
              <a:spcBef>
                <a:spcPts val="0"/>
              </a:spcBef>
              <a:spcAft>
                <a:spcPts val="0"/>
              </a:spcAft>
              <a:buNone/>
              <a:defRPr/>
            </a:pPr>
            <a:r>
              <a:rPr lang="en-US" altLang="zh-CN" sz="1400" kern="0" dirty="0"/>
              <a:t> </a:t>
            </a:r>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sz="1400" dirty="0"/>
              <a:t>Clarify the concept and business roles in the study</a:t>
            </a:r>
          </a:p>
        </p:txBody>
      </p:sp>
    </p:spTree>
    <p:extLst>
      <p:ext uri="{BB962C8B-B14F-4D97-AF65-F5344CB8AC3E}">
        <p14:creationId xmlns:p14="http://schemas.microsoft.com/office/powerpoint/2010/main" val="1346635443"/>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0" y="0"/>
            <a:ext cx="9102725" cy="1143000"/>
          </a:xfrm>
        </p:spPr>
        <p:txBody>
          <a:bodyPr/>
          <a:lstStyle/>
          <a:p>
            <a:r>
              <a:rPr lang="en-GB" altLang="en-US" b="1" dirty="0"/>
              <a:t>Rel-18 Study (</a:t>
            </a:r>
            <a:r>
              <a:rPr lang="en-GB" b="1" dirty="0"/>
              <a:t>FS_5GSAT_CH</a:t>
            </a:r>
            <a:r>
              <a:rPr lang="en-GB" altLang="en-US" b="1" dirty="0"/>
              <a:t>)</a:t>
            </a:r>
            <a:br>
              <a:rPr lang="en-GB" altLang="en-US" b="1" dirty="0"/>
            </a:br>
            <a:endParaRPr lang="en-GB" altLang="en-US" sz="2000" b="1" dirty="0"/>
          </a:p>
        </p:txBody>
      </p:sp>
      <p:graphicFrame>
        <p:nvGraphicFramePr>
          <p:cNvPr id="3" name="Table 2"/>
          <p:cNvGraphicFramePr>
            <a:graphicFrameLocks noGrp="1"/>
          </p:cNvGraphicFramePr>
          <p:nvPr/>
        </p:nvGraphicFramePr>
        <p:xfrm>
          <a:off x="363747" y="1308380"/>
          <a:ext cx="10409592" cy="715434"/>
        </p:xfrm>
        <a:graphic>
          <a:graphicData uri="http://schemas.openxmlformats.org/drawingml/2006/table">
            <a:tbl>
              <a:tblPr firstRow="1" firstCol="1" bandRow="1">
                <a:tableStyleId>{F5AB1C69-6EDB-4FF4-983F-18BD219EF322}</a:tableStyleId>
              </a:tblPr>
              <a:tblGrid>
                <a:gridCol w="626959">
                  <a:extLst>
                    <a:ext uri="{9D8B030D-6E8A-4147-A177-3AD203B41FA5}">
                      <a16:colId xmlns:a16="http://schemas.microsoft.com/office/drawing/2014/main" val="20000"/>
                    </a:ext>
                  </a:extLst>
                </a:gridCol>
                <a:gridCol w="4004446">
                  <a:extLst>
                    <a:ext uri="{9D8B030D-6E8A-4147-A177-3AD203B41FA5}">
                      <a16:colId xmlns:a16="http://schemas.microsoft.com/office/drawing/2014/main" val="20001"/>
                    </a:ext>
                  </a:extLst>
                </a:gridCol>
                <a:gridCol w="1141077">
                  <a:extLst>
                    <a:ext uri="{9D8B030D-6E8A-4147-A177-3AD203B41FA5}">
                      <a16:colId xmlns:a16="http://schemas.microsoft.com/office/drawing/2014/main" val="20002"/>
                    </a:ext>
                  </a:extLst>
                </a:gridCol>
                <a:gridCol w="840691">
                  <a:extLst>
                    <a:ext uri="{9D8B030D-6E8A-4147-A177-3AD203B41FA5}">
                      <a16:colId xmlns:a16="http://schemas.microsoft.com/office/drawing/2014/main" val="20005"/>
                    </a:ext>
                  </a:extLst>
                </a:gridCol>
                <a:gridCol w="486870">
                  <a:extLst>
                    <a:ext uri="{9D8B030D-6E8A-4147-A177-3AD203B41FA5}">
                      <a16:colId xmlns:a16="http://schemas.microsoft.com/office/drawing/2014/main" val="20006"/>
                    </a:ext>
                  </a:extLst>
                </a:gridCol>
                <a:gridCol w="662528">
                  <a:extLst>
                    <a:ext uri="{9D8B030D-6E8A-4147-A177-3AD203B41FA5}">
                      <a16:colId xmlns:a16="http://schemas.microsoft.com/office/drawing/2014/main" val="1168613165"/>
                    </a:ext>
                  </a:extLst>
                </a:gridCol>
                <a:gridCol w="669834">
                  <a:extLst>
                    <a:ext uri="{9D8B030D-6E8A-4147-A177-3AD203B41FA5}">
                      <a16:colId xmlns:a16="http://schemas.microsoft.com/office/drawing/2014/main" val="20007"/>
                    </a:ext>
                  </a:extLst>
                </a:gridCol>
                <a:gridCol w="1977187">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980028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1" i="0" u="none" strike="noStrike" kern="1200" dirty="0">
                          <a:solidFill>
                            <a:srgbClr val="0000FF"/>
                          </a:solidFill>
                          <a:effectLst/>
                          <a:latin typeface="Arial" panose="020B0604020202020204" pitchFamily="34" charset="0"/>
                          <a:ea typeface="+mn-ea"/>
                          <a:cs typeface="+mn-cs"/>
                        </a:rPr>
                        <a:t>Study on charging aspects of Satellite in 5GS</a:t>
                      </a:r>
                    </a:p>
                  </a:txBody>
                  <a:tcPr marL="9525" marR="9525" marT="9525" marB="9525" anchor="ctr"/>
                </a:tc>
                <a:tc>
                  <a:txBody>
                    <a:bodyPr/>
                    <a:lstStyle/>
                    <a:p>
                      <a:pPr marL="0" algn="ctr" defTabSz="914296" rtl="0" eaLnBrk="1" fontAlgn="t" latinLnBrk="0" hangingPunct="1"/>
                      <a:r>
                        <a:rPr lang="en-US" sz="900" kern="1200" dirty="0">
                          <a:solidFill>
                            <a:schemeClr val="dk1"/>
                          </a:solidFill>
                          <a:latin typeface="+mn-lt"/>
                          <a:ea typeface="+mn-ea"/>
                          <a:cs typeface="+mn-cs"/>
                        </a:rPr>
                        <a:t>FS_5GSAT_CH</a:t>
                      </a:r>
                    </a:p>
                  </a:txBody>
                  <a:tcPr marL="9525" marR="9525" marT="9525" marB="9525" anchor="ct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900" kern="1200" dirty="0">
                          <a:solidFill>
                            <a:schemeClr val="dk1"/>
                          </a:solidFill>
                          <a:latin typeface="+mn-lt"/>
                          <a:ea typeface="+mn-ea"/>
                          <a:cs typeface="+mn-cs"/>
                        </a:rPr>
                        <a:t>15/12/2023</a:t>
                      </a:r>
                    </a:p>
                  </a:txBody>
                  <a:tcPr marL="48003" marR="48003" marT="0" marB="0" anchor="ctr"/>
                </a:tc>
                <a:tc>
                  <a:txBody>
                    <a:bodyPr/>
                    <a:lstStyle/>
                    <a:p>
                      <a:pPr algn="ctr" fontAlgn="t"/>
                      <a:r>
                        <a:rPr lang="en-GB" sz="800" kern="1200" dirty="0">
                          <a:solidFill>
                            <a:schemeClr val="dk1"/>
                          </a:solidFill>
                          <a:latin typeface="+mn-lt"/>
                          <a:ea typeface="+mn-ea"/>
                          <a:cs typeface="+mn-cs"/>
                        </a:rPr>
                        <a:t>5%</a:t>
                      </a:r>
                    </a:p>
                  </a:txBody>
                  <a:tcPr marL="48003" marR="48003" marT="0" marB="0" anchor="ctr"/>
                </a:tc>
                <a:tc>
                  <a:txBody>
                    <a:bodyPr/>
                    <a:lstStyle/>
                    <a:p>
                      <a:pPr algn="ctr" fontAlgn="t"/>
                      <a:r>
                        <a:rPr lang="en-GB" sz="800" b="0" i="0" u="none" strike="noStrike" kern="1200" dirty="0">
                          <a:solidFill>
                            <a:srgbClr val="000000"/>
                          </a:solidFill>
                          <a:effectLst/>
                          <a:latin typeface="Arial" panose="020B0604020202020204" pitchFamily="34" charset="0"/>
                          <a:ea typeface="+mn-ea"/>
                          <a:cs typeface="+mn-cs"/>
                        </a:rPr>
                        <a:t>SP-221162</a:t>
                      </a:r>
                    </a:p>
                  </a:txBody>
                  <a:tcPr marL="48003" marR="48003" marT="0" marB="0" anchor="ctr"/>
                </a:tc>
                <a:tc>
                  <a:txBody>
                    <a:bodyPr/>
                    <a:lstStyle/>
                    <a:p>
                      <a:pPr marL="0" marR="0" lvl="0" indent="0" algn="ctr" defTabSz="914296" rtl="0" eaLnBrk="1" fontAlgn="auto" latinLnBrk="0" hangingPunct="1">
                        <a:lnSpc>
                          <a:spcPct val="107000"/>
                        </a:lnSpc>
                        <a:spcBef>
                          <a:spcPts val="0"/>
                        </a:spcBef>
                        <a:spcAft>
                          <a:spcPts val="800"/>
                        </a:spcAft>
                        <a:buClrTx/>
                        <a:buSzTx/>
                        <a:buFontTx/>
                        <a:buNone/>
                        <a:tabLst/>
                        <a:defRPr/>
                      </a:pPr>
                      <a:r>
                        <a:rPr lang="en-GB" sz="900" kern="1200" dirty="0">
                          <a:solidFill>
                            <a:srgbClr val="FF0000"/>
                          </a:solidFill>
                          <a:latin typeface="+mn-lt"/>
                          <a:ea typeface="+mn-ea"/>
                          <a:cs typeface="+mn-cs"/>
                        </a:rPr>
                        <a:t>30 %</a:t>
                      </a:r>
                    </a:p>
                  </a:txBody>
                  <a:tcPr marL="48003" marR="48003" marT="0" marB="0" anchor="ctr"/>
                </a:tc>
                <a:tc>
                  <a:txBody>
                    <a:bodyPr/>
                    <a:lstStyle/>
                    <a:p>
                      <a:pPr algn="ctr">
                        <a:lnSpc>
                          <a:spcPct val="107000"/>
                        </a:lnSpc>
                        <a:spcAft>
                          <a:spcPts val="800"/>
                        </a:spcAft>
                      </a:pPr>
                      <a:endParaRPr lang="en-GB" sz="1300" dirty="0">
                        <a:solidFill>
                          <a:srgbClr val="FF0000"/>
                        </a:solidFill>
                      </a:endParaRPr>
                    </a:p>
                  </a:txBody>
                  <a:tcPr marL="48003" marR="48003" marT="0" marB="0" anchor="ctr"/>
                </a:tc>
                <a:extLst>
                  <a:ext uri="{0D108BD9-81ED-4DB2-BD59-A6C34878D82A}">
                    <a16:rowId xmlns:a16="http://schemas.microsoft.com/office/drawing/2014/main" val="10001"/>
                  </a:ext>
                </a:extLst>
              </a:tr>
            </a:tbl>
          </a:graphicData>
        </a:graphic>
      </p:graphicFrame>
      <p:sp>
        <p:nvSpPr>
          <p:cNvPr id="4" name="Content Placeholder 7"/>
          <p:cNvSpPr txBox="1">
            <a:spLocks/>
          </p:cNvSpPr>
          <p:nvPr/>
        </p:nvSpPr>
        <p:spPr>
          <a:xfrm>
            <a:off x="363747" y="2183828"/>
            <a:ext cx="11311467" cy="411176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SA#99:</a:t>
            </a:r>
          </a:p>
          <a:p>
            <a:pPr lvl="1">
              <a:spcBef>
                <a:spcPts val="0"/>
              </a:spcBef>
              <a:spcAft>
                <a:spcPts val="0"/>
              </a:spcAft>
              <a:defRPr/>
            </a:pPr>
            <a:r>
              <a:rPr lang="en-US" altLang="zh-CN" sz="1400" dirty="0">
                <a:latin typeface="Calibri" pitchFamily="34" charset="0"/>
                <a:ea typeface="宋体" pitchFamily="2" charset="-122"/>
                <a:cs typeface="Arial" charset="0"/>
              </a:rPr>
              <a:t>10 pCRs for TR 28.844 were approved covering</a:t>
            </a:r>
          </a:p>
          <a:p>
            <a:pPr lvl="2">
              <a:spcBef>
                <a:spcPts val="0"/>
              </a:spcBef>
              <a:spcAft>
                <a:spcPts val="0"/>
              </a:spcAft>
              <a:defRPr/>
            </a:pPr>
            <a:r>
              <a:rPr lang="en-US" sz="1400" dirty="0">
                <a:latin typeface="Calibri" pitchFamily="34" charset="0"/>
                <a:ea typeface="宋体" pitchFamily="2" charset="-122"/>
                <a:cs typeface="Arial" charset="0"/>
              </a:rPr>
              <a:t>Introduction of charging modes with business roles </a:t>
            </a:r>
          </a:p>
          <a:p>
            <a:pPr lvl="2">
              <a:spcBef>
                <a:spcPts val="0"/>
              </a:spcBef>
              <a:spcAft>
                <a:spcPts val="0"/>
              </a:spcAft>
              <a:defRPr/>
            </a:pPr>
            <a:r>
              <a:rPr lang="en-US" sz="1400" dirty="0">
                <a:latin typeface="Calibri" pitchFamily="34" charset="0"/>
                <a:ea typeface="宋体" pitchFamily="2" charset="-122"/>
                <a:cs typeface="Arial" charset="0"/>
              </a:rPr>
              <a:t>Introduction of general background and satellite access architecture and functionality</a:t>
            </a:r>
          </a:p>
          <a:p>
            <a:pPr lvl="2">
              <a:spcBef>
                <a:spcPts val="0"/>
              </a:spcBef>
              <a:spcAft>
                <a:spcPts val="0"/>
              </a:spcAft>
              <a:defRPr/>
            </a:pPr>
            <a:r>
              <a:rPr lang="en-US" sz="1400" dirty="0">
                <a:latin typeface="Calibri" pitchFamily="34" charset="0"/>
                <a:ea typeface="宋体" pitchFamily="2" charset="-122"/>
                <a:cs typeface="Arial" charset="0"/>
              </a:rPr>
              <a:t>Introduction of satellite backhaul architecture and functionality</a:t>
            </a:r>
          </a:p>
          <a:p>
            <a:pPr lvl="2">
              <a:spcBef>
                <a:spcPts val="0"/>
              </a:spcBef>
              <a:spcAft>
                <a:spcPts val="0"/>
              </a:spcAft>
              <a:defRPr/>
            </a:pPr>
            <a:r>
              <a:rPr lang="en-US" sz="1400" dirty="0">
                <a:latin typeface="Calibri" pitchFamily="34" charset="0"/>
                <a:ea typeface="宋体" pitchFamily="2" charset="-122"/>
                <a:cs typeface="Arial" charset="0"/>
              </a:rPr>
              <a:t>Add charging scenarios and key issues for converged charging for </a:t>
            </a:r>
            <a:r>
              <a:rPr lang="en-GB" sz="1400" dirty="0">
                <a:latin typeface="Calibri" pitchFamily="34" charset="0"/>
                <a:ea typeface="宋体" pitchFamily="2" charset="-122"/>
                <a:cs typeface="Arial" charset="0"/>
              </a:rPr>
              <a:t>access connectivity in satellite access</a:t>
            </a:r>
            <a:endParaRPr lang="en-US" sz="1400" dirty="0">
              <a:latin typeface="Calibri" pitchFamily="34" charset="0"/>
              <a:ea typeface="宋体" pitchFamily="2" charset="-122"/>
              <a:cs typeface="Arial" charset="0"/>
            </a:endParaRPr>
          </a:p>
          <a:p>
            <a:pPr lvl="2">
              <a:spcBef>
                <a:spcPts val="0"/>
              </a:spcBef>
              <a:spcAft>
                <a:spcPts val="0"/>
              </a:spcAft>
              <a:defRPr/>
            </a:pPr>
            <a:r>
              <a:rPr lang="en-US" sz="1400" dirty="0">
                <a:latin typeface="Calibri" pitchFamily="34" charset="0"/>
                <a:ea typeface="宋体" pitchFamily="2" charset="-122"/>
                <a:cs typeface="Arial" charset="0"/>
              </a:rPr>
              <a:t>Add charging scenarios and key issues for converged charging for Satellite backhaul </a:t>
            </a:r>
          </a:p>
          <a:p>
            <a:pPr lvl="2">
              <a:spcBef>
                <a:spcPts val="0"/>
              </a:spcBef>
              <a:spcAft>
                <a:spcPts val="0"/>
              </a:spcAft>
              <a:defRPr/>
            </a:pPr>
            <a:r>
              <a:rPr lang="en-US" altLang="zh-CN" sz="1400" dirty="0">
                <a:latin typeface="Calibri" pitchFamily="34" charset="0"/>
                <a:ea typeface="宋体" pitchFamily="2" charset="-122"/>
                <a:cs typeface="Arial" charset="0"/>
              </a:rPr>
              <a:t>Update Abbreviations and edit correction in business roles</a:t>
            </a:r>
          </a:p>
          <a:p>
            <a:pPr lvl="2">
              <a:spcBef>
                <a:spcPts val="0"/>
              </a:spcBef>
              <a:spcAft>
                <a:spcPts val="0"/>
              </a:spcAft>
              <a:defRPr/>
            </a:pPr>
            <a:r>
              <a:rPr lang="en-US" altLang="zh-CN" sz="1400" dirty="0">
                <a:latin typeface="Calibri" pitchFamily="34" charset="0"/>
                <a:ea typeface="宋体" pitchFamily="2" charset="-122"/>
                <a:cs typeface="Arial" charset="0"/>
              </a:rPr>
              <a:t>Add charging scenarios and key issues for Edge Computing via satellite backhaul</a:t>
            </a:r>
          </a:p>
          <a:p>
            <a:pPr lvl="2">
              <a:spcBef>
                <a:spcPts val="0"/>
              </a:spcBef>
              <a:spcAft>
                <a:spcPts val="0"/>
              </a:spcAft>
              <a:defRPr/>
            </a:pPr>
            <a:r>
              <a:rPr lang="en-US" altLang="zh-CN" sz="1400" dirty="0">
                <a:latin typeface="Calibri" pitchFamily="34" charset="0"/>
                <a:ea typeface="宋体" pitchFamily="2" charset="-122"/>
                <a:cs typeface="Arial" charset="0"/>
              </a:rPr>
              <a:t>Add charging scenarios and key issues for SSC-to-SSC communications via satellite</a:t>
            </a:r>
          </a:p>
          <a:p>
            <a:pPr lvl="2">
              <a:spcBef>
                <a:spcPts val="0"/>
              </a:spcBef>
              <a:spcAft>
                <a:spcPts val="0"/>
              </a:spcAft>
              <a:defRPr/>
            </a:pPr>
            <a:r>
              <a:rPr lang="en-US" altLang="zh-CN" sz="1400" dirty="0">
                <a:latin typeface="Calibri" pitchFamily="34" charset="0"/>
                <a:ea typeface="宋体" pitchFamily="2" charset="-122"/>
                <a:cs typeface="Arial" charset="0"/>
              </a:rPr>
              <a:t>Add solutions for satellite backhaul charging</a:t>
            </a:r>
          </a:p>
          <a:p>
            <a:pPr lvl="2">
              <a:spcBef>
                <a:spcPts val="0"/>
              </a:spcBef>
              <a:spcAft>
                <a:spcPts val="0"/>
              </a:spcAft>
              <a:defRPr/>
            </a:pPr>
            <a:r>
              <a:rPr lang="en-US" altLang="zh-CN" sz="1400" dirty="0">
                <a:latin typeface="Calibri" pitchFamily="34" charset="0"/>
                <a:ea typeface="宋体" pitchFamily="2" charset="-122"/>
                <a:cs typeface="Arial" charset="0"/>
              </a:rPr>
              <a:t>Satellite backhaul Adding new use case</a:t>
            </a:r>
          </a:p>
          <a:p>
            <a:pPr lvl="1">
              <a:spcBef>
                <a:spcPts val="0"/>
              </a:spcBef>
              <a:spcAft>
                <a:spcPts val="0"/>
              </a:spcAft>
              <a:defRPr/>
            </a:pPr>
            <a:r>
              <a:rPr lang="en-US" altLang="zh-CN" sz="1400" dirty="0">
                <a:latin typeface="Calibri" pitchFamily="34" charset="0"/>
                <a:ea typeface="宋体" pitchFamily="2" charset="-122"/>
                <a:cs typeface="Arial" charset="0"/>
              </a:rPr>
              <a:t>Draft TR 28.844 </a:t>
            </a:r>
            <a:endParaRPr lang="en-US" altLang="zh-CN" sz="14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a:spcBef>
                <a:spcPts val="0"/>
              </a:spcBef>
              <a:spcAft>
                <a:spcPts val="0"/>
              </a:spcAft>
              <a:defRPr/>
            </a:pPr>
            <a:r>
              <a:rPr lang="de-DE" sz="2000" kern="0" dirty="0"/>
              <a:t>Next steps:</a:t>
            </a:r>
          </a:p>
          <a:p>
            <a:pPr lvl="1">
              <a:defRPr/>
            </a:pPr>
            <a:r>
              <a:rPr lang="en-US" altLang="zh-CN" sz="1400" dirty="0"/>
              <a:t>Drafting solutions and evaluation for the study</a:t>
            </a:r>
          </a:p>
        </p:txBody>
      </p:sp>
    </p:spTree>
    <p:extLst>
      <p:ext uri="{BB962C8B-B14F-4D97-AF65-F5344CB8AC3E}">
        <p14:creationId xmlns:p14="http://schemas.microsoft.com/office/powerpoint/2010/main" val="2981388249"/>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algn="ctr">
              <a:defRPr/>
            </a:pPr>
            <a:r>
              <a:rPr lang="en-GB" altLang="zh-CN" sz="3200" kern="0" dirty="0">
                <a:solidFill>
                  <a:srgbClr val="FF0000"/>
                </a:solidFill>
                <a:latin typeface="Calibri"/>
                <a:cs typeface="+mj-cs"/>
              </a:rPr>
              <a:t>Charging TSs &amp; TRs </a:t>
            </a:r>
            <a:r>
              <a:rPr lang="en-US" altLang="zh-CN" sz="3200" kern="0" dirty="0">
                <a:solidFill>
                  <a:srgbClr val="FF0000"/>
                </a:solidFill>
                <a:latin typeface="Calibri"/>
                <a:cs typeface="+mj-cs"/>
              </a:rPr>
              <a:t>to be sent to SA#100</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96911332"/>
              </p:ext>
            </p:extLst>
          </p:nvPr>
        </p:nvGraphicFramePr>
        <p:xfrm>
          <a:off x="661595" y="2131921"/>
          <a:ext cx="10651674" cy="1435396"/>
        </p:xfrm>
        <a:graphic>
          <a:graphicData uri="http://schemas.openxmlformats.org/drawingml/2006/table">
            <a:tbl>
              <a:tblPr/>
              <a:tblGrid>
                <a:gridCol w="1280616">
                  <a:extLst>
                    <a:ext uri="{9D8B030D-6E8A-4147-A177-3AD203B41FA5}">
                      <a16:colId xmlns:a16="http://schemas.microsoft.com/office/drawing/2014/main" val="20000"/>
                    </a:ext>
                  </a:extLst>
                </a:gridCol>
                <a:gridCol w="7799977">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algn="l" fontAlgn="t"/>
                      <a:r>
                        <a:rPr lang="en-US" sz="1200" b="0" i="0" u="none" strike="noStrike">
                          <a:solidFill>
                            <a:srgbClr val="000000"/>
                          </a:solidFill>
                          <a:effectLst/>
                          <a:latin typeface="Arial" panose="020B0604020202020204" pitchFamily="34" charset="0"/>
                        </a:rPr>
                        <a:t>SP-230639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Draft TR 28.839 "Study on time sensitive networking charging"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43823583"/>
                  </a:ext>
                </a:extLst>
              </a:tr>
              <a:tr h="486137">
                <a:tc>
                  <a:txBody>
                    <a:bodyPr/>
                    <a:lstStyle/>
                    <a:p>
                      <a:pPr algn="l" fontAlgn="t"/>
                      <a:r>
                        <a:rPr lang="en-US" sz="1200" b="0" i="0" u="none" strike="noStrike">
                          <a:solidFill>
                            <a:srgbClr val="000000"/>
                          </a:solidFill>
                          <a:effectLst/>
                          <a:latin typeface="Arial" panose="020B0604020202020204" pitchFamily="34" charset="0"/>
                        </a:rPr>
                        <a:t>SP-230640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Arial" panose="020B0604020202020204" pitchFamily="34" charset="0"/>
                        </a:rPr>
                        <a:t>Draft TR 28.843 "Study on structure of charging for verticals"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Arial" panose="020B0604020202020204" pitchFamily="34" charset="0"/>
                        </a:rPr>
                        <a:t>Information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9241134"/>
                  </a:ext>
                </a:extLst>
              </a:tr>
            </a:tbl>
          </a:graphicData>
        </a:graphic>
      </p:graphicFrame>
    </p:spTree>
    <p:extLst>
      <p:ext uri="{BB962C8B-B14F-4D97-AF65-F5344CB8AC3E}">
        <p14:creationId xmlns:p14="http://schemas.microsoft.com/office/powerpoint/2010/main" val="331648792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999511" y="822631"/>
            <a:ext cx="7362825" cy="685800"/>
          </a:xfrm>
          <a:prstGeom prst="rect">
            <a:avLst/>
          </a:prstGeom>
          <a:noFill/>
          <a:ln w="12700">
            <a:noFill/>
            <a:miter lim="800000"/>
            <a:headEnd/>
            <a:tailEnd/>
          </a:ln>
        </p:spPr>
        <p:txBody>
          <a:bodyPr lIns="90488" tIns="44450" rIns="90488" bIns="44450" anchor="ctr"/>
          <a:lstStyle/>
          <a:p>
            <a:pPr algn="ctr">
              <a:defRPr/>
            </a:pPr>
            <a:r>
              <a:rPr lang="sv-SE" altLang="zh-CN" sz="3200" kern="0" dirty="0">
                <a:solidFill>
                  <a:srgbClr val="FF0000"/>
                </a:solidFill>
                <a:latin typeface="Calibri"/>
                <a:cs typeface="+mj-cs"/>
              </a:rPr>
              <a:t>TEI</a:t>
            </a:r>
            <a:r>
              <a:rPr lang="sv-SE" sz="3200" kern="0" dirty="0">
                <a:solidFill>
                  <a:srgbClr val="FF0000"/>
                </a:solidFill>
                <a:latin typeface="Calibri"/>
                <a:cs typeface="+mj-cs"/>
              </a:rPr>
              <a:t> </a:t>
            </a:r>
            <a:r>
              <a:rPr lang="en-GB" altLang="zh-CN" sz="3200" kern="0" dirty="0">
                <a:solidFill>
                  <a:srgbClr val="FF0000"/>
                </a:solidFill>
                <a:latin typeface="Calibri"/>
                <a:cs typeface="+mj-cs"/>
              </a:rPr>
              <a:t>CRs (</a:t>
            </a:r>
            <a:r>
              <a:rPr lang="en-GB" altLang="zh-CN" sz="3200" kern="0" dirty="0">
                <a:solidFill>
                  <a:srgbClr val="FF0000"/>
                </a:solidFill>
                <a:latin typeface="Calibri"/>
              </a:rPr>
              <a:t>Charging &amp; OAM) </a:t>
            </a:r>
          </a:p>
          <a:p>
            <a:pPr algn="ctr">
              <a:defRPr/>
            </a:pPr>
            <a:endParaRPr lang="en-GB" altLang="zh-CN" sz="3200" kern="0" dirty="0">
              <a:solidFill>
                <a:srgbClr val="FF0000"/>
              </a:solidFill>
              <a:latin typeface="Calibri"/>
            </a:endParaRPr>
          </a:p>
        </p:txBody>
      </p:sp>
      <p:graphicFrame>
        <p:nvGraphicFramePr>
          <p:cNvPr id="6" name="Group 76"/>
          <p:cNvGraphicFramePr>
            <a:graphicFrameLocks/>
          </p:cNvGraphicFramePr>
          <p:nvPr/>
        </p:nvGraphicFramePr>
        <p:xfrm>
          <a:off x="1673163" y="1712637"/>
          <a:ext cx="8156033" cy="2623089"/>
        </p:xfrm>
        <a:graphic>
          <a:graphicData uri="http://schemas.openxmlformats.org/drawingml/2006/table">
            <a:tbl>
              <a:tblPr/>
              <a:tblGrid>
                <a:gridCol w="1304183">
                  <a:extLst>
                    <a:ext uri="{9D8B030D-6E8A-4147-A177-3AD203B41FA5}">
                      <a16:colId xmlns:a16="http://schemas.microsoft.com/office/drawing/2014/main" val="20000"/>
                    </a:ext>
                  </a:extLst>
                </a:gridCol>
                <a:gridCol w="6851850">
                  <a:extLst>
                    <a:ext uri="{9D8B030D-6E8A-4147-A177-3AD203B41FA5}">
                      <a16:colId xmlns:a16="http://schemas.microsoft.com/office/drawing/2014/main" val="20001"/>
                    </a:ext>
                  </a:extLst>
                </a:gridCol>
              </a:tblGrid>
              <a:tr h="4959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a:ln>
                            <a:noFill/>
                          </a:ln>
                          <a:solidFill>
                            <a:schemeClr val="tx1"/>
                          </a:solidFill>
                          <a:effectLst/>
                          <a:latin typeface="Calibri" pitchFamily="34" charset="0"/>
                          <a:ea typeface="宋体" pitchFamily="2" charset="-122"/>
                          <a:cs typeface="Arial" charset="0"/>
                        </a:rPr>
                        <a:t>Number</a:t>
                      </a:r>
                      <a:endPar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25435">
                <a:tc>
                  <a:txBody>
                    <a:bodyPr/>
                    <a:lstStyle/>
                    <a:p>
                      <a:pPr algn="l" fontAlgn="t"/>
                      <a:r>
                        <a:rPr lang="en-US" sz="1800" kern="1200">
                          <a:solidFill>
                            <a:schemeClr val="tx1"/>
                          </a:solidFill>
                          <a:effectLst/>
                          <a:latin typeface="+mn-lt"/>
                          <a:ea typeface="+mn-ea"/>
                          <a:cs typeface="+mn-cs"/>
                        </a:rPr>
                        <a:t>SP-230647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kern="1200">
                          <a:solidFill>
                            <a:schemeClr val="tx1"/>
                          </a:solidFill>
                          <a:effectLst/>
                          <a:latin typeface="+mn-lt"/>
                          <a:ea typeface="+mn-ea"/>
                          <a:cs typeface="+mn-cs"/>
                        </a:rPr>
                        <a:t>Rel-15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54541781"/>
                  </a:ext>
                </a:extLst>
              </a:tr>
              <a:tr h="425435">
                <a:tc>
                  <a:txBody>
                    <a:bodyPr/>
                    <a:lstStyle/>
                    <a:p>
                      <a:pPr algn="l" fontAlgn="t"/>
                      <a:r>
                        <a:rPr lang="en-US" sz="1800" kern="1200">
                          <a:solidFill>
                            <a:schemeClr val="tx1"/>
                          </a:solidFill>
                          <a:effectLst/>
                          <a:latin typeface="+mn-lt"/>
                          <a:ea typeface="+mn-ea"/>
                          <a:cs typeface="+mn-cs"/>
                        </a:rPr>
                        <a:t>SP-230648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kern="1200">
                          <a:solidFill>
                            <a:schemeClr val="tx1"/>
                          </a:solidFill>
                          <a:effectLst/>
                          <a:latin typeface="+mn-lt"/>
                          <a:ea typeface="+mn-ea"/>
                          <a:cs typeface="+mn-cs"/>
                        </a:rPr>
                        <a:t>Rel-16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032606"/>
                  </a:ext>
                </a:extLst>
              </a:tr>
              <a:tr h="425435">
                <a:tc>
                  <a:txBody>
                    <a:bodyPr/>
                    <a:lstStyle/>
                    <a:p>
                      <a:pPr algn="l" fontAlgn="t"/>
                      <a:r>
                        <a:rPr lang="en-US" sz="1800" kern="1200">
                          <a:solidFill>
                            <a:schemeClr val="tx1"/>
                          </a:solidFill>
                          <a:effectLst/>
                          <a:latin typeface="+mn-lt"/>
                          <a:ea typeface="+mn-ea"/>
                          <a:cs typeface="+mn-cs"/>
                        </a:rPr>
                        <a:t>SP-230649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kern="1200" dirty="0">
                          <a:solidFill>
                            <a:schemeClr val="tx1"/>
                          </a:solidFill>
                          <a:effectLst/>
                          <a:latin typeface="+mn-lt"/>
                          <a:ea typeface="+mn-ea"/>
                          <a:cs typeface="+mn-cs"/>
                        </a:rPr>
                        <a:t>Rel-17 CRs on TEI batch 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6315503"/>
                  </a:ext>
                </a:extLst>
              </a:tr>
              <a:tr h="425435">
                <a:tc>
                  <a:txBody>
                    <a:bodyPr/>
                    <a:lstStyle/>
                    <a:p>
                      <a:pPr algn="l" fontAlgn="t"/>
                      <a:r>
                        <a:rPr lang="en-US" sz="1800" kern="1200">
                          <a:solidFill>
                            <a:schemeClr val="tx1"/>
                          </a:solidFill>
                          <a:effectLst/>
                          <a:latin typeface="+mn-lt"/>
                          <a:ea typeface="+mn-ea"/>
                          <a:cs typeface="+mn-cs"/>
                        </a:rPr>
                        <a:t>SP-230650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kern="1200" dirty="0">
                          <a:solidFill>
                            <a:schemeClr val="tx1"/>
                          </a:solidFill>
                          <a:effectLst/>
                          <a:latin typeface="+mn-lt"/>
                          <a:ea typeface="+mn-ea"/>
                          <a:cs typeface="+mn-cs"/>
                        </a:rPr>
                        <a:t>Rel-17 CRs on TEI batch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67543999"/>
                  </a:ext>
                </a:extLst>
              </a:tr>
              <a:tr h="425435">
                <a:tc>
                  <a:txBody>
                    <a:bodyPr/>
                    <a:lstStyle/>
                    <a:p>
                      <a:pPr algn="l" fontAlgn="t"/>
                      <a:r>
                        <a:rPr lang="en-US" sz="1800" kern="1200">
                          <a:solidFill>
                            <a:schemeClr val="tx1"/>
                          </a:solidFill>
                          <a:effectLst/>
                          <a:latin typeface="+mn-lt"/>
                          <a:ea typeface="+mn-ea"/>
                          <a:cs typeface="+mn-cs"/>
                        </a:rPr>
                        <a:t>SP-230651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800" kern="1200" dirty="0">
                          <a:solidFill>
                            <a:schemeClr val="tx1"/>
                          </a:solidFill>
                          <a:effectLst/>
                          <a:latin typeface="+mn-lt"/>
                          <a:ea typeface="+mn-ea"/>
                          <a:cs typeface="+mn-cs"/>
                        </a:rPr>
                        <a:t>Rel-18 CRs on TEI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7098354"/>
                  </a:ext>
                </a:extLst>
              </a:tr>
            </a:tbl>
          </a:graphicData>
        </a:graphic>
      </p:graphicFrame>
    </p:spTree>
    <p:extLst>
      <p:ext uri="{BB962C8B-B14F-4D97-AF65-F5344CB8AC3E}">
        <p14:creationId xmlns:p14="http://schemas.microsoft.com/office/powerpoint/2010/main" val="509050007"/>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6E62A4-B345-417F-BFA3-BE66644DE753}"/>
              </a:ext>
            </a:extLst>
          </p:cNvPr>
          <p:cNvSpPr>
            <a:spLocks noGrp="1"/>
          </p:cNvSpPr>
          <p:nvPr>
            <p:ph type="title"/>
          </p:nvPr>
        </p:nvSpPr>
        <p:spPr>
          <a:xfrm>
            <a:off x="700589" y="292768"/>
            <a:ext cx="9102725" cy="964532"/>
          </a:xfrm>
        </p:spPr>
        <p:txBody>
          <a:bodyPr/>
          <a:lstStyle/>
          <a:p>
            <a:r>
              <a:rPr lang="fr-FR" dirty="0"/>
              <a:t>3GPP </a:t>
            </a:r>
            <a:r>
              <a:rPr lang="en-GB" dirty="0"/>
              <a:t>Forge vs. TS code</a:t>
            </a:r>
            <a:endParaRPr lang="fr-FR" dirty="0"/>
          </a:p>
        </p:txBody>
      </p:sp>
      <p:sp>
        <p:nvSpPr>
          <p:cNvPr id="3" name="Content Placeholder 2">
            <a:extLst>
              <a:ext uri="{FF2B5EF4-FFF2-40B4-BE49-F238E27FC236}">
                <a16:creationId xmlns:a16="http://schemas.microsoft.com/office/drawing/2014/main" id="{FA1849AD-0E05-4A08-BB9D-CB91E5D72FFB}"/>
              </a:ext>
            </a:extLst>
          </p:cNvPr>
          <p:cNvSpPr>
            <a:spLocks noGrp="1"/>
          </p:cNvSpPr>
          <p:nvPr>
            <p:ph idx="1"/>
          </p:nvPr>
        </p:nvSpPr>
        <p:spPr>
          <a:xfrm>
            <a:off x="1144505" y="1753280"/>
            <a:ext cx="9618405" cy="4014614"/>
          </a:xfrm>
        </p:spPr>
        <p:txBody>
          <a:bodyPr/>
          <a:lstStyle/>
          <a:p>
            <a:r>
              <a:rPr lang="en-US" sz="2000" dirty="0">
                <a:latin typeface="Calibri" panose="020F0502020204030204" pitchFamily="34" charset="0"/>
                <a:ea typeface="+mn-ea"/>
                <a:cs typeface="+mn-cs"/>
              </a:rPr>
              <a:t>SA5 has endorsed the DP S5-234494 at SA5#149 (update of S5-232751 at SA5#148e with added Answers to Questions from SA#99), whose objective is </a:t>
            </a:r>
            <a:r>
              <a:rPr lang="en-GB" sz="1800" dirty="0">
                <a:effectLst/>
                <a:latin typeface="Arial" panose="020B0604020202020204" pitchFamily="34" charset="0"/>
                <a:ea typeface="SimSun" panose="02010600030101010101" pitchFamily="2" charset="-122"/>
              </a:rPr>
              <a:t>that as an alternative 3GPP should allow storing the normative source </a:t>
            </a:r>
            <a:r>
              <a:rPr lang="en-GB" sz="1800" dirty="0">
                <a:latin typeface="Arial" panose="020B0604020202020204" pitchFamily="34" charset="0"/>
                <a:ea typeface="SimSun" panose="02010600030101010101" pitchFamily="2" charset="-122"/>
              </a:rPr>
              <a:t>code in Forge/Git and not in the TS Word Annexes (but zipped source code from Forge attached beside the MS Word technical specification). </a:t>
            </a:r>
          </a:p>
          <a:p>
            <a:r>
              <a:rPr lang="en-GB" sz="1800" dirty="0">
                <a:latin typeface="Arial" panose="020B0604020202020204" pitchFamily="34" charset="0"/>
                <a:ea typeface="SimSun" panose="02010600030101010101" pitchFamily="2" charset="-122"/>
              </a:rPr>
              <a:t>Applicable both to OpenAPI and YANG.</a:t>
            </a:r>
            <a:endParaRPr lang="en-US" sz="1800" dirty="0">
              <a:latin typeface="Arial" panose="020B0604020202020204" pitchFamily="34" charset="0"/>
              <a:ea typeface="SimSun" panose="02010600030101010101" pitchFamily="2" charset="-122"/>
            </a:endParaRPr>
          </a:p>
          <a:p>
            <a:r>
              <a:rPr lang="en-US" sz="2000" dirty="0">
                <a:latin typeface="Calibri" panose="020F0502020204030204" pitchFamily="34" charset="0"/>
              </a:rPr>
              <a:t>SA5 chair submitted contribution </a:t>
            </a:r>
            <a:r>
              <a:rPr lang="sv" sz="2000" dirty="0">
                <a:latin typeface="Calibri" panose="020F0502020204030204" pitchFamily="34" charset="0"/>
              </a:rPr>
              <a:t>SP-230717 </a:t>
            </a:r>
            <a:r>
              <a:rPr lang="en-US" sz="2000" dirty="0">
                <a:latin typeface="Calibri" panose="020F0502020204030204" pitchFamily="34" charset="0"/>
                <a:ea typeface="+mn-ea"/>
                <a:cs typeface="+mn-cs"/>
              </a:rPr>
              <a:t>for </a:t>
            </a:r>
            <a:r>
              <a:rPr lang="sv" sz="2000" dirty="0">
                <a:latin typeface="Calibri" panose="020F0502020204030204" pitchFamily="34" charset="0"/>
              </a:rPr>
              <a:t>SA#100 endorsement, </a:t>
            </a:r>
            <a:r>
              <a:rPr lang="en-US" sz="2000" dirty="0">
                <a:latin typeface="Calibri" panose="020F0502020204030204" pitchFamily="34" charset="0"/>
              </a:rPr>
              <a:t>containing a summary and the complete proposal from </a:t>
            </a:r>
            <a:r>
              <a:rPr lang="en-US" sz="2000" dirty="0">
                <a:latin typeface="Calibri" panose="020F0502020204030204" pitchFamily="34" charset="0"/>
                <a:ea typeface="+mn-ea"/>
                <a:cs typeface="+mn-cs"/>
              </a:rPr>
              <a:t>S5-234494</a:t>
            </a:r>
            <a:r>
              <a:rPr lang="sv" sz="2000" dirty="0">
                <a:latin typeface="Calibri" panose="020F0502020204030204" pitchFamily="34" charset="0"/>
              </a:rPr>
              <a:t>.</a:t>
            </a:r>
            <a:endParaRPr lang="en-GB" sz="2000" dirty="0">
              <a:latin typeface="Calibri" panose="020F0502020204030204" pitchFamily="34" charset="0"/>
            </a:endParaRPr>
          </a:p>
        </p:txBody>
      </p:sp>
    </p:spTree>
    <p:extLst>
      <p:ext uri="{BB962C8B-B14F-4D97-AF65-F5344CB8AC3E}">
        <p14:creationId xmlns:p14="http://schemas.microsoft.com/office/powerpoint/2010/main" val="3988331200"/>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893822" y="591179"/>
            <a:ext cx="7362825" cy="685800"/>
          </a:xfrm>
          <a:prstGeom prst="rect">
            <a:avLst/>
          </a:prstGeom>
          <a:noFill/>
          <a:ln w="12700">
            <a:noFill/>
            <a:miter lim="800000"/>
            <a:headEnd/>
            <a:tailEnd/>
          </a:ln>
        </p:spPr>
        <p:txBody>
          <a:bodyPr lIns="90488" tIns="44450" rIns="90488" bIns="44450" anchor="ctr"/>
          <a:lstStyle/>
          <a:p>
            <a:pPr algn="ctr" eaLnBrk="0" hangingPunct="0">
              <a:defRPr/>
            </a:pPr>
            <a:r>
              <a:rPr lang="en-GB" altLang="zh-CN" sz="3200" kern="0" dirty="0">
                <a:solidFill>
                  <a:srgbClr val="FF0000"/>
                </a:solidFill>
                <a:latin typeface="Calibri"/>
                <a:cs typeface="+mj-cs"/>
              </a:rPr>
              <a:t>Charging CRs </a:t>
            </a:r>
            <a:endParaRPr lang="en-GB" altLang="zh-CN" sz="3200" i="1" dirty="0">
              <a:solidFill>
                <a:srgbClr val="FF0000"/>
              </a:solidFill>
              <a:highlight>
                <a:srgbClr val="FFFF00"/>
              </a:highlight>
              <a:latin typeface="Calibri"/>
              <a:cs typeface="Times New Roman" pitchFamily="18" charset="0"/>
            </a:endParaRPr>
          </a:p>
          <a:p>
            <a:pPr algn="ctr" eaLnBrk="0" hangingPunct="0">
              <a:defRPr/>
            </a:pPr>
            <a:endParaRPr lang="en-GB" altLang="zh-CN" sz="3200" dirty="0">
              <a:solidFill>
                <a:srgbClr val="FF0000"/>
              </a:solidFill>
              <a:latin typeface="Calibri"/>
              <a:cs typeface="Times New Roman" pitchFamily="18" charset="0"/>
            </a:endParaRPr>
          </a:p>
        </p:txBody>
      </p:sp>
      <p:graphicFrame>
        <p:nvGraphicFramePr>
          <p:cNvPr id="5" name="Table Placeholder 4">
            <a:extLst>
              <a:ext uri="{FF2B5EF4-FFF2-40B4-BE49-F238E27FC236}">
                <a16:creationId xmlns:a16="http://schemas.microsoft.com/office/drawing/2014/main" id="{EEB8CECE-6AB2-9416-283E-9052A0FEE880}"/>
              </a:ext>
            </a:extLst>
          </p:cNvPr>
          <p:cNvGraphicFramePr>
            <a:graphicFrameLocks noGrp="1"/>
          </p:cNvGraphicFramePr>
          <p:nvPr>
            <p:ph type="tbl" idx="1"/>
          </p:nvPr>
        </p:nvGraphicFramePr>
        <p:xfrm>
          <a:off x="1028700" y="2177257"/>
          <a:ext cx="10001250" cy="2479017"/>
        </p:xfrm>
        <a:graphic>
          <a:graphicData uri="http://schemas.openxmlformats.org/drawingml/2006/table">
            <a:tbl>
              <a:tblPr firstRow="1" bandRow="1">
                <a:tableStyleId>{5C22544A-7EE6-4342-B048-85BDC9FD1C3A}</a:tableStyleId>
              </a:tblPr>
              <a:tblGrid>
                <a:gridCol w="1682760">
                  <a:extLst>
                    <a:ext uri="{9D8B030D-6E8A-4147-A177-3AD203B41FA5}">
                      <a16:colId xmlns:a16="http://schemas.microsoft.com/office/drawing/2014/main" val="570476699"/>
                    </a:ext>
                  </a:extLst>
                </a:gridCol>
                <a:gridCol w="8318490">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ctr" fontAlgn="t"/>
                      <a:r>
                        <a:rPr lang="en-US" sz="1800" kern="1200" dirty="0">
                          <a:solidFill>
                            <a:schemeClr val="tx1"/>
                          </a:solidFill>
                          <a:effectLst/>
                          <a:latin typeface="+mn-lt"/>
                          <a:ea typeface="+mn-ea"/>
                          <a:cs typeface="+mn-cs"/>
                        </a:rPr>
                        <a:t>SP-230667</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Rel-16 CRs on Charging aspects of ETSUN</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ctr" fontAlgn="t"/>
                      <a:r>
                        <a:rPr lang="en-US" sz="1800" kern="1200" dirty="0">
                          <a:solidFill>
                            <a:schemeClr val="tx1"/>
                          </a:solidFill>
                          <a:effectLst/>
                          <a:latin typeface="+mn-lt"/>
                          <a:ea typeface="+mn-ea"/>
                          <a:cs typeface="+mn-cs"/>
                        </a:rPr>
                        <a:t>SP-230652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Charging aspects of Edge Computing</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80870">
                <a:tc>
                  <a:txBody>
                    <a:bodyPr/>
                    <a:lstStyle/>
                    <a:p>
                      <a:pPr marL="0" algn="ctr" defTabSz="1219170" rtl="0" eaLnBrk="1" fontAlgn="t" latinLnBrk="0" hangingPunct="1"/>
                      <a:r>
                        <a:rPr lang="en-US" sz="1800" kern="1200">
                          <a:solidFill>
                            <a:schemeClr val="tx1"/>
                          </a:solidFill>
                          <a:effectLst/>
                          <a:latin typeface="+mn-lt"/>
                          <a:ea typeface="+mn-ea"/>
                          <a:cs typeface="+mn-cs"/>
                        </a:rPr>
                        <a:t>SP-230665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Charging Aspects for Enhanced Support of Non-Public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marL="0" algn="ctr" defTabSz="1219170" rtl="0" eaLnBrk="1" fontAlgn="t" latinLnBrk="0" hangingPunct="1"/>
                      <a:r>
                        <a:rPr lang="en-US" sz="1800" kern="1200" dirty="0">
                          <a:solidFill>
                            <a:schemeClr val="tx1"/>
                          </a:solidFill>
                          <a:effectLst/>
                          <a:latin typeface="+mn-lt"/>
                          <a:ea typeface="+mn-ea"/>
                          <a:cs typeface="+mn-cs"/>
                        </a:rPr>
                        <a:t>SP-230666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Rel-18 CRs on CHF Distributed Availability</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marL="0" algn="ctr" defTabSz="1219170" rtl="0" eaLnBrk="1" fontAlgn="t" latinLnBrk="0" hangingPunct="1"/>
                      <a:r>
                        <a:rPr lang="en-US" sz="1800" kern="1200" dirty="0">
                          <a:solidFill>
                            <a:schemeClr val="tx1"/>
                          </a:solidFill>
                          <a:effectLst/>
                          <a:latin typeface="+mn-lt"/>
                          <a:ea typeface="+mn-ea"/>
                          <a:cs typeface="+mn-cs"/>
                        </a:rPr>
                        <a:t>SP-230664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Rel-18 CRs on Charging enhancement for Network Slice based wholesale in roaming</a:t>
                      </a:r>
                    </a:p>
                    <a:p>
                      <a:pPr algn="l" fontAlgn="t"/>
                      <a:r>
                        <a:rPr lang="en-US" sz="1800" kern="1200" dirty="0">
                          <a:solidFill>
                            <a:schemeClr val="tx1"/>
                          </a:solidFill>
                          <a:effectLst/>
                          <a:latin typeface="+mn-lt"/>
                          <a:ea typeface="+mn-ea"/>
                          <a:cs typeface="+mn-cs"/>
                        </a:rPr>
                        <a:t>(CR package for the completion of the new WID in SP-230625)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1820183"/>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199" y="128770"/>
            <a:ext cx="9112251" cy="914400"/>
          </a:xfrm>
        </p:spPr>
        <p:txBody>
          <a:bodyPr/>
          <a:lstStyle/>
          <a:p>
            <a:r>
              <a:rPr lang="sv-SE" sz="3600" dirty="0"/>
              <a:t>OAM CRs (1)</a:t>
            </a:r>
          </a:p>
        </p:txBody>
      </p:sp>
      <p:graphicFrame>
        <p:nvGraphicFramePr>
          <p:cNvPr id="5" name="Table Placeholder 4"/>
          <p:cNvGraphicFramePr>
            <a:graphicFrameLocks noGrp="1"/>
          </p:cNvGraphicFramePr>
          <p:nvPr>
            <p:ph type="tbl" idx="1"/>
          </p:nvPr>
        </p:nvGraphicFramePr>
        <p:xfrm>
          <a:off x="1102522" y="1368397"/>
          <a:ext cx="9607388" cy="4855374"/>
        </p:xfrm>
        <a:graphic>
          <a:graphicData uri="http://schemas.openxmlformats.org/drawingml/2006/table">
            <a:tbl>
              <a:tblPr firstRow="1" bandRow="1">
                <a:tableStyleId>{5C22544A-7EE6-4342-B048-85BDC9FD1C3A}</a:tableStyleId>
              </a:tblPr>
              <a:tblGrid>
                <a:gridCol w="1616491">
                  <a:extLst>
                    <a:ext uri="{9D8B030D-6E8A-4147-A177-3AD203B41FA5}">
                      <a16:colId xmlns:a16="http://schemas.microsoft.com/office/drawing/2014/main" val="570476699"/>
                    </a:ext>
                  </a:extLst>
                </a:gridCol>
                <a:gridCol w="7990897">
                  <a:extLst>
                    <a:ext uri="{9D8B030D-6E8A-4147-A177-3AD203B41FA5}">
                      <a16:colId xmlns:a16="http://schemas.microsoft.com/office/drawing/2014/main" val="2618836924"/>
                    </a:ext>
                  </a:extLst>
                </a:gridCol>
              </a:tblGrid>
              <a:tr h="485507">
                <a:tc>
                  <a:txBody>
                    <a:bodyPr/>
                    <a:lstStyle/>
                    <a:p>
                      <a:pPr algn="ctr">
                        <a:spcAft>
                          <a:spcPts val="0"/>
                        </a:spcAft>
                      </a:pPr>
                      <a:r>
                        <a:rPr kumimoji="0" lang="en-GB" altLang="zh-CN" sz="1800" b="1" i="0" u="none" strike="noStrike" cap="none" normalizeH="0" baseline="0" dirty="0">
                          <a:ln>
                            <a:noFill/>
                          </a:ln>
                          <a:solidFill>
                            <a:schemeClr val="tx1"/>
                          </a:solidFill>
                          <a:effectLst/>
                          <a:latin typeface="Calibri" pitchFamily="34" charset="0"/>
                          <a:ea typeface="+mn-ea"/>
                          <a:cs typeface="Arial" charset="0"/>
                        </a:rPr>
                        <a:t>Number</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800" b="1" kern="1200" dirty="0" err="1">
                          <a:solidFill>
                            <a:schemeClr val="tx1"/>
                          </a:solidFill>
                          <a:effectLst/>
                          <a:latin typeface="+mn-lt"/>
                          <a:ea typeface="+mn-ea"/>
                          <a:cs typeface="+mn-cs"/>
                        </a:rPr>
                        <a:t>Title</a:t>
                      </a:r>
                      <a:endParaRPr lang="sv-SE" sz="18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6955">
                <a:tc>
                  <a:txBody>
                    <a:bodyPr/>
                    <a:lstStyle/>
                    <a:p>
                      <a:pPr algn="l" fontAlgn="t"/>
                      <a:r>
                        <a:rPr lang="en-US" sz="1800" kern="1200">
                          <a:solidFill>
                            <a:schemeClr val="tx1"/>
                          </a:solidFill>
                          <a:effectLst/>
                          <a:latin typeface="+mn-lt"/>
                          <a:ea typeface="+mn-ea"/>
                          <a:cs typeface="+mn-cs"/>
                        </a:rPr>
                        <a:t>SP-230653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Network slice provisioning enhancement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6955">
                <a:tc>
                  <a:txBody>
                    <a:bodyPr/>
                    <a:lstStyle/>
                    <a:p>
                      <a:pPr algn="l" fontAlgn="t"/>
                      <a:r>
                        <a:rPr lang="en-US" sz="1800" kern="1200">
                          <a:solidFill>
                            <a:schemeClr val="tx1"/>
                          </a:solidFill>
                          <a:effectLst/>
                          <a:latin typeface="+mn-lt"/>
                          <a:ea typeface="+mn-ea"/>
                          <a:cs typeface="+mn-cs"/>
                        </a:rPr>
                        <a:t>SP-230654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Intent driven Management Service for Mobile Network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92003652"/>
                  </a:ext>
                </a:extLst>
              </a:tr>
              <a:tr h="366955">
                <a:tc>
                  <a:txBody>
                    <a:bodyPr/>
                    <a:lstStyle/>
                    <a:p>
                      <a:pPr algn="l" fontAlgn="t"/>
                      <a:r>
                        <a:rPr lang="en-US" sz="1800" kern="1200">
                          <a:solidFill>
                            <a:schemeClr val="tx1"/>
                          </a:solidFill>
                          <a:effectLst/>
                          <a:latin typeface="+mn-lt"/>
                          <a:ea typeface="+mn-ea"/>
                          <a:cs typeface="+mn-cs"/>
                        </a:rPr>
                        <a:t>SP-230655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Enhancements of Management Data Analytics Service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51885915"/>
                  </a:ext>
                </a:extLst>
              </a:tr>
              <a:tr h="380870">
                <a:tc>
                  <a:txBody>
                    <a:bodyPr/>
                    <a:lstStyle/>
                    <a:p>
                      <a:pPr algn="l" fontAlgn="t"/>
                      <a:r>
                        <a:rPr lang="en-US" sz="1800" kern="1200">
                          <a:solidFill>
                            <a:schemeClr val="tx1"/>
                          </a:solidFill>
                          <a:effectLst/>
                          <a:latin typeface="+mn-lt"/>
                          <a:ea typeface="+mn-ea"/>
                          <a:cs typeface="+mn-cs"/>
                        </a:rPr>
                        <a:t>SP-230656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Enhanced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0090">
                <a:tc>
                  <a:txBody>
                    <a:bodyPr/>
                    <a:lstStyle/>
                    <a:p>
                      <a:pPr algn="l" fontAlgn="t"/>
                      <a:r>
                        <a:rPr lang="en-US" sz="1800" kern="1200">
                          <a:solidFill>
                            <a:schemeClr val="tx1"/>
                          </a:solidFill>
                          <a:effectLst/>
                          <a:latin typeface="+mn-lt"/>
                          <a:ea typeface="+mn-ea"/>
                          <a:cs typeface="+mn-cs"/>
                        </a:rPr>
                        <a:t>SP-230657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Additional NRM features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6305">
                <a:tc>
                  <a:txBody>
                    <a:bodyPr/>
                    <a:lstStyle/>
                    <a:p>
                      <a:pPr algn="l" fontAlgn="t"/>
                      <a:r>
                        <a:rPr lang="en-US" sz="1800" kern="1200">
                          <a:solidFill>
                            <a:schemeClr val="tx1"/>
                          </a:solidFill>
                          <a:effectLst/>
                          <a:latin typeface="+mn-lt"/>
                          <a:ea typeface="+mn-ea"/>
                          <a:cs typeface="+mn-cs"/>
                        </a:rPr>
                        <a:t>SP-230658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Additional NRM features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17391">
                <a:tc>
                  <a:txBody>
                    <a:bodyPr/>
                    <a:lstStyle/>
                    <a:p>
                      <a:pPr algn="l" fontAlgn="t"/>
                      <a:r>
                        <a:rPr lang="en-US" sz="1800" kern="1200">
                          <a:solidFill>
                            <a:schemeClr val="tx1"/>
                          </a:solidFill>
                          <a:effectLst/>
                          <a:latin typeface="+mn-lt"/>
                          <a:ea typeface="+mn-ea"/>
                          <a:cs typeface="+mn-cs"/>
                        </a:rPr>
                        <a:t>SP-230659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5G performance measurements and KPIs phase 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3809521"/>
                  </a:ext>
                </a:extLst>
              </a:tr>
              <a:tr h="317391">
                <a:tc>
                  <a:txBody>
                    <a:bodyPr/>
                    <a:lstStyle/>
                    <a:p>
                      <a:pPr algn="l" fontAlgn="t"/>
                      <a:r>
                        <a:rPr lang="en-US" sz="1800" kern="1200">
                          <a:solidFill>
                            <a:schemeClr val="tx1"/>
                          </a:solidFill>
                          <a:effectLst/>
                          <a:latin typeface="+mn-lt"/>
                          <a:ea typeface="+mn-ea"/>
                          <a:cs typeface="+mn-cs"/>
                        </a:rPr>
                        <a:t>SP-230660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Edge Computing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15272457"/>
                  </a:ext>
                </a:extLst>
              </a:tr>
              <a:tr h="317391">
                <a:tc>
                  <a:txBody>
                    <a:bodyPr/>
                    <a:lstStyle/>
                    <a:p>
                      <a:pPr algn="l" fontAlgn="t"/>
                      <a:r>
                        <a:rPr lang="en-US" sz="1800" kern="1200">
                          <a:solidFill>
                            <a:schemeClr val="tx1"/>
                          </a:solidFill>
                          <a:effectLst/>
                          <a:latin typeface="+mn-lt"/>
                          <a:ea typeface="+mn-ea"/>
                          <a:cs typeface="+mn-cs"/>
                        </a:rPr>
                        <a:t>SP-230661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Management Aspects related to NWDAF</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93059145"/>
                  </a:ext>
                </a:extLst>
              </a:tr>
              <a:tr h="317391">
                <a:tc>
                  <a:txBody>
                    <a:bodyPr/>
                    <a:lstStyle/>
                    <a:p>
                      <a:pPr algn="l" fontAlgn="t"/>
                      <a:r>
                        <a:rPr lang="en-US" sz="1800" kern="1200">
                          <a:solidFill>
                            <a:schemeClr val="tx1"/>
                          </a:solidFill>
                          <a:effectLst/>
                          <a:latin typeface="+mn-lt"/>
                          <a:ea typeface="+mn-ea"/>
                          <a:cs typeface="+mn-cs"/>
                        </a:rPr>
                        <a:t>SP-230662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a:solidFill>
                            <a:schemeClr val="tx1"/>
                          </a:solidFill>
                          <a:effectLst/>
                          <a:latin typeface="+mn-lt"/>
                          <a:ea typeface="+mn-ea"/>
                          <a:cs typeface="+mn-cs"/>
                        </a:rPr>
                        <a:t>Rel-18 CRs on Management of non-public networks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9689989"/>
                  </a:ext>
                </a:extLst>
              </a:tr>
              <a:tr h="317391">
                <a:tc>
                  <a:txBody>
                    <a:bodyPr/>
                    <a:lstStyle/>
                    <a:p>
                      <a:pPr algn="l" fontAlgn="t"/>
                      <a:r>
                        <a:rPr lang="en-US" sz="1800" kern="1200">
                          <a:solidFill>
                            <a:schemeClr val="tx1"/>
                          </a:solidFill>
                          <a:effectLst/>
                          <a:latin typeface="+mn-lt"/>
                          <a:ea typeface="+mn-ea"/>
                          <a:cs typeface="+mn-cs"/>
                        </a:rPr>
                        <a:t>SP-230663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Rel-18 CRs on Management Aspect of 5GLAN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10916928"/>
                  </a:ext>
                </a:extLst>
              </a:tr>
              <a:tr h="317391">
                <a:tc>
                  <a:txBody>
                    <a:bodyPr/>
                    <a:lstStyle/>
                    <a:p>
                      <a:pPr algn="l" fontAlgn="t"/>
                      <a:r>
                        <a:rPr lang="en-US" sz="1800" kern="1200">
                          <a:solidFill>
                            <a:schemeClr val="tx1"/>
                          </a:solidFill>
                          <a:effectLst/>
                          <a:latin typeface="+mn-lt"/>
                          <a:ea typeface="+mn-ea"/>
                          <a:cs typeface="+mn-cs"/>
                        </a:rPr>
                        <a:t>SP-230668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Rel-18 CRs on AI/ML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78418053"/>
                  </a:ext>
                </a:extLst>
              </a:tr>
              <a:tr h="317391">
                <a:tc>
                  <a:txBody>
                    <a:bodyPr/>
                    <a:lstStyle/>
                    <a:p>
                      <a:pPr algn="l" fontAlgn="t"/>
                      <a:r>
                        <a:rPr lang="en-US" sz="1800" kern="1200">
                          <a:solidFill>
                            <a:schemeClr val="tx1"/>
                          </a:solidFill>
                          <a:effectLst/>
                          <a:latin typeface="+mn-lt"/>
                          <a:ea typeface="+mn-ea"/>
                          <a:cs typeface="+mn-cs"/>
                        </a:rPr>
                        <a:t>SP-230669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Rel-18 CRs on Management Data Analytics phase 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93573597"/>
                  </a:ext>
                </a:extLst>
              </a:tr>
            </a:tbl>
          </a:graphicData>
        </a:graphic>
      </p:graphicFrame>
    </p:spTree>
    <p:extLst>
      <p:ext uri="{BB962C8B-B14F-4D97-AF65-F5344CB8AC3E}">
        <p14:creationId xmlns:p14="http://schemas.microsoft.com/office/powerpoint/2010/main" val="12172534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7870" y="172313"/>
            <a:ext cx="9112251" cy="914400"/>
          </a:xfrm>
        </p:spPr>
        <p:txBody>
          <a:bodyPr/>
          <a:lstStyle/>
          <a:p>
            <a:r>
              <a:rPr lang="sv-SE" sz="3600" dirty="0"/>
              <a:t>OAM CRs (2)</a:t>
            </a:r>
          </a:p>
        </p:txBody>
      </p:sp>
      <p:graphicFrame>
        <p:nvGraphicFramePr>
          <p:cNvPr id="5" name="Table Placeholder 4"/>
          <p:cNvGraphicFramePr>
            <a:graphicFrameLocks noGrp="1"/>
          </p:cNvGraphicFramePr>
          <p:nvPr>
            <p:ph type="tbl" idx="1"/>
          </p:nvPr>
        </p:nvGraphicFramePr>
        <p:xfrm>
          <a:off x="1121266" y="1528910"/>
          <a:ext cx="9222884" cy="1231162"/>
        </p:xfrm>
        <a:graphic>
          <a:graphicData uri="http://schemas.openxmlformats.org/drawingml/2006/table">
            <a:tbl>
              <a:tblPr firstRow="1" bandRow="1">
                <a:tableStyleId>{5C22544A-7EE6-4342-B048-85BDC9FD1C3A}</a:tableStyleId>
              </a:tblPr>
              <a:tblGrid>
                <a:gridCol w="1551797">
                  <a:extLst>
                    <a:ext uri="{9D8B030D-6E8A-4147-A177-3AD203B41FA5}">
                      <a16:colId xmlns:a16="http://schemas.microsoft.com/office/drawing/2014/main" val="570476699"/>
                    </a:ext>
                  </a:extLst>
                </a:gridCol>
                <a:gridCol w="7671087">
                  <a:extLst>
                    <a:ext uri="{9D8B030D-6E8A-4147-A177-3AD203B41FA5}">
                      <a16:colId xmlns:a16="http://schemas.microsoft.com/office/drawing/2014/main" val="2618836924"/>
                    </a:ext>
                  </a:extLst>
                </a:gridCol>
              </a:tblGrid>
              <a:tr h="494807">
                <a:tc>
                  <a:txBody>
                    <a:bodyPr/>
                    <a:lstStyle/>
                    <a:p>
                      <a:pPr algn="ctr">
                        <a:spcAft>
                          <a:spcPts val="0"/>
                        </a:spcAft>
                      </a:pPr>
                      <a:r>
                        <a:rPr kumimoji="0" lang="en-GB" altLang="zh-CN" sz="1400" b="1" i="0" u="none" strike="noStrike" cap="none" normalizeH="0" baseline="0" dirty="0">
                          <a:ln>
                            <a:noFill/>
                          </a:ln>
                          <a:solidFill>
                            <a:schemeClr val="tx1"/>
                          </a:solidFill>
                          <a:effectLst/>
                          <a:latin typeface="Calibri" pitchFamily="34" charset="0"/>
                          <a:ea typeface="+mn-ea"/>
                          <a:cs typeface="Arial" charset="0"/>
                        </a:rPr>
                        <a:t>Number</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400" b="1" kern="1200" dirty="0" err="1">
                          <a:solidFill>
                            <a:schemeClr val="tx1"/>
                          </a:solidFill>
                          <a:effectLst/>
                          <a:latin typeface="+mn-lt"/>
                          <a:ea typeface="+mn-ea"/>
                          <a:cs typeface="+mn-cs"/>
                        </a:rPr>
                        <a:t>Title</a:t>
                      </a:r>
                      <a:endParaRPr lang="sv-SE" sz="14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362371">
                <a:tc>
                  <a:txBody>
                    <a:bodyPr/>
                    <a:lstStyle/>
                    <a:p>
                      <a:pPr algn="l" fontAlgn="t"/>
                      <a:r>
                        <a:rPr lang="en-US" sz="1800" kern="1200">
                          <a:solidFill>
                            <a:schemeClr val="tx1"/>
                          </a:solidFill>
                          <a:effectLst/>
                          <a:latin typeface="+mn-lt"/>
                          <a:ea typeface="+mn-ea"/>
                          <a:cs typeface="+mn-cs"/>
                        </a:rPr>
                        <a:t>SP-230670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Rel-17 CRs on Intent driven management service for mobile network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3984">
                <a:tc>
                  <a:txBody>
                    <a:bodyPr/>
                    <a:lstStyle/>
                    <a:p>
                      <a:pPr algn="l" fontAlgn="t"/>
                      <a:r>
                        <a:rPr lang="en-US" sz="1800" kern="1200">
                          <a:solidFill>
                            <a:schemeClr val="tx1"/>
                          </a:solidFill>
                          <a:effectLst/>
                          <a:latin typeface="+mn-lt"/>
                          <a:ea typeface="+mn-ea"/>
                          <a:cs typeface="+mn-cs"/>
                        </a:rPr>
                        <a:t>SP-230671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800" kern="1200" dirty="0">
                          <a:solidFill>
                            <a:schemeClr val="tx1"/>
                          </a:solidFill>
                          <a:effectLst/>
                          <a:latin typeface="+mn-lt"/>
                          <a:ea typeface="+mn-ea"/>
                          <a:cs typeface="+mn-cs"/>
                        </a:rPr>
                        <a:t>Rel-15 CRs on Management and orchestration of 5G networks and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028107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12110" y="4533413"/>
            <a:ext cx="4008341" cy="519616"/>
          </a:xfrm>
        </p:spPr>
        <p:txBody>
          <a:bodyPr/>
          <a:lstStyle/>
          <a:p>
            <a:r>
              <a:rPr lang="sv-SE" sz="6000" dirty="0" err="1"/>
              <a:t>Thank</a:t>
            </a:r>
            <a:r>
              <a:rPr lang="sv-SE" sz="6000" dirty="0"/>
              <a:t> </a:t>
            </a:r>
            <a:r>
              <a:rPr lang="sv-SE" sz="6000" dirty="0" err="1"/>
              <a:t>you</a:t>
            </a:r>
            <a:r>
              <a:rPr lang="sv-SE" sz="6000" dirty="0"/>
              <a:t>!</a:t>
            </a:r>
          </a:p>
        </p:txBody>
      </p:sp>
      <p:pic>
        <p:nvPicPr>
          <p:cNvPr id="5" name="Picture 4">
            <a:extLst>
              <a:ext uri="{FF2B5EF4-FFF2-40B4-BE49-F238E27FC236}">
                <a16:creationId xmlns:a16="http://schemas.microsoft.com/office/drawing/2014/main" id="{1F485130-7A5A-4DBF-9534-3D49C6940F9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272" y="415287"/>
            <a:ext cx="7719238" cy="5789429"/>
          </a:xfrm>
          <a:prstGeom prst="rect">
            <a:avLst/>
          </a:prstGeom>
        </p:spPr>
      </p:pic>
    </p:spTree>
    <p:extLst>
      <p:ext uri="{BB962C8B-B14F-4D97-AF65-F5344CB8AC3E}">
        <p14:creationId xmlns:p14="http://schemas.microsoft.com/office/powerpoint/2010/main" val="20406958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956684" y="5106072"/>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5485322" y="1392909"/>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
        <p:nvSpPr>
          <p:cNvPr id="71" name="矩形 51">
            <a:extLst>
              <a:ext uri="{FF2B5EF4-FFF2-40B4-BE49-F238E27FC236}">
                <a16:creationId xmlns:a16="http://schemas.microsoft.com/office/drawing/2014/main" id="{EEBED6A4-ADB6-48C0-B6C9-FBE75AC8E6DC}"/>
              </a:ext>
            </a:extLst>
          </p:cNvPr>
          <p:cNvSpPr/>
          <p:nvPr/>
        </p:nvSpPr>
        <p:spPr>
          <a:xfrm>
            <a:off x="246994" y="5990550"/>
            <a:ext cx="1438214" cy="307777"/>
          </a:xfrm>
          <a:prstGeom prst="rect">
            <a:avLst/>
          </a:prstGeom>
          <a:solidFill>
            <a:srgbClr val="00B0F0"/>
          </a:solidFill>
        </p:spPr>
        <p:txBody>
          <a:bodyPr wrap="none">
            <a:spAutoFit/>
          </a:bodyPr>
          <a:lstStyle/>
          <a:p>
            <a:r>
              <a:rPr lang="en-GB" altLang="en-US" sz="1400" dirty="0">
                <a:solidFill>
                  <a:schemeClr val="bg1"/>
                </a:solidFill>
              </a:rPr>
              <a:t>Ref: S5-234062</a:t>
            </a:r>
            <a:endParaRPr lang="en-US" sz="1400" dirty="0">
              <a:solidFill>
                <a:srgbClr val="0000FF"/>
              </a:solidFill>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8">
            <a:extLst>
              <a:ext uri="{FF2B5EF4-FFF2-40B4-BE49-F238E27FC236}">
                <a16:creationId xmlns:a16="http://schemas.microsoft.com/office/drawing/2014/main" id="{F73C1F59-22F2-4AB6-AB57-0128F90E3FFF}"/>
              </a:ext>
            </a:extLst>
          </p:cNvPr>
          <p:cNvPicPr>
            <a:picLocks noChangeAspect="1"/>
          </p:cNvPicPr>
          <p:nvPr/>
        </p:nvPicPr>
        <p:blipFill>
          <a:blip r:embed="rId2"/>
          <a:stretch>
            <a:fillRect/>
          </a:stretch>
        </p:blipFill>
        <p:spPr>
          <a:xfrm>
            <a:off x="1182935" y="733007"/>
            <a:ext cx="9806643" cy="5080564"/>
          </a:xfrm>
          <a:prstGeom prst="rect">
            <a:avLst/>
          </a:prstGeom>
        </p:spPr>
      </p:pic>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a:t>
            </a:r>
            <a:endParaRPr lang="en-US" dirty="0"/>
          </a:p>
        </p:txBody>
      </p:sp>
      <p:sp>
        <p:nvSpPr>
          <p:cNvPr id="2" name="TextBox 1">
            <a:extLst>
              <a:ext uri="{FF2B5EF4-FFF2-40B4-BE49-F238E27FC236}">
                <a16:creationId xmlns:a16="http://schemas.microsoft.com/office/drawing/2014/main" id="{F0D776E8-59C8-4FD0-B7EE-478E5ECEA93F}"/>
              </a:ext>
            </a:extLst>
          </p:cNvPr>
          <p:cNvSpPr txBox="1"/>
          <p:nvPr/>
        </p:nvSpPr>
        <p:spPr>
          <a:xfrm>
            <a:off x="1367473" y="5874605"/>
            <a:ext cx="6608348" cy="292388"/>
          </a:xfrm>
          <a:prstGeom prst="rect">
            <a:avLst/>
          </a:prstGeom>
          <a:noFill/>
        </p:spPr>
        <p:txBody>
          <a:bodyPr wrap="none" rtlCol="0">
            <a:spAutoFit/>
          </a:bodyPr>
          <a:lstStyle/>
          <a:p>
            <a:r>
              <a:rPr lang="en-US" altLang="zh-CN" dirty="0"/>
              <a:t>SA5 will collect the potential work area and provide inputs to SA workshop in Jun.2023 </a:t>
            </a:r>
            <a:endParaRPr lang="zh-CN" altLang="en-US" dirty="0"/>
          </a:p>
        </p:txBody>
      </p:sp>
      <p:sp>
        <p:nvSpPr>
          <p:cNvPr id="70" name="Chevron 60">
            <a:extLst>
              <a:ext uri="{FF2B5EF4-FFF2-40B4-BE49-F238E27FC236}">
                <a16:creationId xmlns:a16="http://schemas.microsoft.com/office/drawing/2014/main" id="{F8C7F165-C610-416C-9892-BDCCA0AC2B5C}"/>
              </a:ext>
            </a:extLst>
          </p:cNvPr>
          <p:cNvSpPr/>
          <p:nvPr/>
        </p:nvSpPr>
        <p:spPr bwMode="auto">
          <a:xfrm>
            <a:off x="5124415" y="4026203"/>
            <a:ext cx="2462934" cy="20801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71" name="矩形 1">
            <a:extLst>
              <a:ext uri="{FF2B5EF4-FFF2-40B4-BE49-F238E27FC236}">
                <a16:creationId xmlns:a16="http://schemas.microsoft.com/office/drawing/2014/main" id="{C12F587A-3536-4E8E-A874-546BA216844C}"/>
              </a:ext>
            </a:extLst>
          </p:cNvPr>
          <p:cNvSpPr>
            <a:spLocks noChangeArrowheads="1"/>
          </p:cNvSpPr>
          <p:nvPr/>
        </p:nvSpPr>
        <p:spPr bwMode="auto">
          <a:xfrm>
            <a:off x="919849" y="3971772"/>
            <a:ext cx="3962544" cy="1781242"/>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2" name="Isosceles Triangle 62">
            <a:extLst>
              <a:ext uri="{FF2B5EF4-FFF2-40B4-BE49-F238E27FC236}">
                <a16:creationId xmlns:a16="http://schemas.microsoft.com/office/drawing/2014/main" id="{B0F503D8-C5E8-42A6-BA91-E7577D950E73}"/>
              </a:ext>
            </a:extLst>
          </p:cNvPr>
          <p:cNvSpPr/>
          <p:nvPr/>
        </p:nvSpPr>
        <p:spPr bwMode="auto">
          <a:xfrm>
            <a:off x="2163700" y="4357243"/>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3" name="TextBox 63">
            <a:extLst>
              <a:ext uri="{FF2B5EF4-FFF2-40B4-BE49-F238E27FC236}">
                <a16:creationId xmlns:a16="http://schemas.microsoft.com/office/drawing/2014/main" id="{3CA1AF55-AD32-4B4C-9BD7-6941A8CCB9B2}"/>
              </a:ext>
            </a:extLst>
          </p:cNvPr>
          <p:cNvSpPr txBox="1"/>
          <p:nvPr/>
        </p:nvSpPr>
        <p:spPr>
          <a:xfrm>
            <a:off x="1889529" y="4656209"/>
            <a:ext cx="878821" cy="400110"/>
          </a:xfrm>
          <a:prstGeom prst="rect">
            <a:avLst/>
          </a:prstGeom>
          <a:noFill/>
        </p:spPr>
        <p:txBody>
          <a:bodyPr wrap="square" rtlCol="0">
            <a:spAutoFit/>
          </a:bodyPr>
          <a:lstStyle/>
          <a:p>
            <a:r>
              <a:rPr lang="en-US" altLang="zh-CN" sz="1000" dirty="0">
                <a:solidFill>
                  <a:srgbClr val="FF3300"/>
                </a:solidFill>
              </a:rPr>
              <a:t>SA Rel-19 workshop</a:t>
            </a:r>
            <a:endParaRPr lang="zh-CN" altLang="en-US" sz="1000" dirty="0">
              <a:solidFill>
                <a:srgbClr val="FF3300"/>
              </a:solidFill>
            </a:endParaRPr>
          </a:p>
        </p:txBody>
      </p:sp>
      <p:sp>
        <p:nvSpPr>
          <p:cNvPr id="74" name="Isosceles Triangle 64">
            <a:extLst>
              <a:ext uri="{FF2B5EF4-FFF2-40B4-BE49-F238E27FC236}">
                <a16:creationId xmlns:a16="http://schemas.microsoft.com/office/drawing/2014/main" id="{627FFE2D-9834-477B-BACB-C29D9517B026}"/>
              </a:ext>
            </a:extLst>
          </p:cNvPr>
          <p:cNvSpPr/>
          <p:nvPr/>
        </p:nvSpPr>
        <p:spPr bwMode="auto">
          <a:xfrm>
            <a:off x="2768350" y="4596619"/>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5" name="TextBox 65">
            <a:extLst>
              <a:ext uri="{FF2B5EF4-FFF2-40B4-BE49-F238E27FC236}">
                <a16:creationId xmlns:a16="http://schemas.microsoft.com/office/drawing/2014/main" id="{860BB1D8-3710-4767-9E60-397A395CCA58}"/>
              </a:ext>
            </a:extLst>
          </p:cNvPr>
          <p:cNvSpPr txBox="1"/>
          <p:nvPr/>
        </p:nvSpPr>
        <p:spPr>
          <a:xfrm>
            <a:off x="2531443" y="4872689"/>
            <a:ext cx="838691" cy="400110"/>
          </a:xfrm>
          <a:prstGeom prst="rect">
            <a:avLst/>
          </a:prstGeom>
          <a:solidFill>
            <a:schemeClr val="bg1"/>
          </a:solidFill>
        </p:spPr>
        <p:txBody>
          <a:bodyPr wrap="none" rtlCol="0">
            <a:spAutoFit/>
          </a:bodyPr>
          <a:lstStyle/>
          <a:p>
            <a:r>
              <a:rPr lang="en-US" altLang="zh-CN" sz="1000" dirty="0">
                <a:solidFill>
                  <a:srgbClr val="FF3300"/>
                </a:solidFill>
              </a:rPr>
              <a:t>SA stage2 </a:t>
            </a:r>
          </a:p>
          <a:p>
            <a:r>
              <a:rPr lang="en-US" altLang="zh-CN" sz="1000" dirty="0">
                <a:solidFill>
                  <a:srgbClr val="FF3300"/>
                </a:solidFill>
              </a:rPr>
              <a:t>1</a:t>
            </a:r>
            <a:r>
              <a:rPr lang="en-US" altLang="zh-CN" sz="1000" baseline="30000" dirty="0">
                <a:solidFill>
                  <a:srgbClr val="FF3300"/>
                </a:solidFill>
              </a:rPr>
              <a:t>st</a:t>
            </a:r>
            <a:r>
              <a:rPr lang="en-US" altLang="zh-CN" sz="1000" dirty="0">
                <a:solidFill>
                  <a:srgbClr val="FF3300"/>
                </a:solidFill>
              </a:rPr>
              <a:t> package</a:t>
            </a:r>
            <a:endParaRPr lang="zh-CN" altLang="en-US" sz="1000" dirty="0">
              <a:solidFill>
                <a:srgbClr val="FF3300"/>
              </a:solidFill>
            </a:endParaRPr>
          </a:p>
        </p:txBody>
      </p:sp>
      <p:sp>
        <p:nvSpPr>
          <p:cNvPr id="76" name="Isosceles Triangle 66">
            <a:extLst>
              <a:ext uri="{FF2B5EF4-FFF2-40B4-BE49-F238E27FC236}">
                <a16:creationId xmlns:a16="http://schemas.microsoft.com/office/drawing/2014/main" id="{751CA678-337A-49C6-8463-1F1DF30D0EE3}"/>
              </a:ext>
            </a:extLst>
          </p:cNvPr>
          <p:cNvSpPr/>
          <p:nvPr/>
        </p:nvSpPr>
        <p:spPr bwMode="auto">
          <a:xfrm>
            <a:off x="3428751" y="462241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77" name="TextBox 67">
            <a:extLst>
              <a:ext uri="{FF2B5EF4-FFF2-40B4-BE49-F238E27FC236}">
                <a16:creationId xmlns:a16="http://schemas.microsoft.com/office/drawing/2014/main" id="{F79024D9-351B-4514-9893-C1CF29C7EA85}"/>
              </a:ext>
            </a:extLst>
          </p:cNvPr>
          <p:cNvSpPr txBox="1"/>
          <p:nvPr/>
        </p:nvSpPr>
        <p:spPr>
          <a:xfrm>
            <a:off x="3190314" y="5351341"/>
            <a:ext cx="934871" cy="400110"/>
          </a:xfrm>
          <a:prstGeom prst="rect">
            <a:avLst/>
          </a:prstGeom>
          <a:noFill/>
        </p:spPr>
        <p:txBody>
          <a:bodyPr wrap="none" rtlCol="0">
            <a:spAutoFit/>
          </a:bodyPr>
          <a:lstStyle/>
          <a:p>
            <a:r>
              <a:rPr lang="en-US" altLang="zh-CN" sz="1000" dirty="0">
                <a:solidFill>
                  <a:srgbClr val="FF3300"/>
                </a:solidFill>
              </a:rPr>
              <a:t>SA stage2</a:t>
            </a:r>
          </a:p>
          <a:p>
            <a:r>
              <a:rPr lang="en-US" altLang="zh-CN" sz="1000" dirty="0">
                <a:solidFill>
                  <a:srgbClr val="FF3300"/>
                </a:solidFill>
              </a:rPr>
              <a:t>final package</a:t>
            </a:r>
            <a:endParaRPr lang="zh-CN" altLang="en-US" sz="1000" dirty="0">
              <a:solidFill>
                <a:srgbClr val="FF3300"/>
              </a:solidFill>
            </a:endParaRPr>
          </a:p>
        </p:txBody>
      </p:sp>
      <p:sp>
        <p:nvSpPr>
          <p:cNvPr id="78" name="文本框 2">
            <a:extLst>
              <a:ext uri="{FF2B5EF4-FFF2-40B4-BE49-F238E27FC236}">
                <a16:creationId xmlns:a16="http://schemas.microsoft.com/office/drawing/2014/main" id="{EE7B0111-66EE-44B1-B303-C0FC8CD2887E}"/>
              </a:ext>
            </a:extLst>
          </p:cNvPr>
          <p:cNvSpPr txBox="1">
            <a:spLocks noChangeArrowheads="1"/>
          </p:cNvSpPr>
          <p:nvPr/>
        </p:nvSpPr>
        <p:spPr bwMode="auto">
          <a:xfrm>
            <a:off x="926173" y="4067237"/>
            <a:ext cx="2023311"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Rel-19 preparation</a:t>
            </a:r>
            <a:endParaRPr lang="zh-CN" altLang="en-US" b="1" dirty="0">
              <a:solidFill>
                <a:srgbClr val="0000FF"/>
              </a:solidFill>
            </a:endParaRPr>
          </a:p>
        </p:txBody>
      </p:sp>
    </p:spTree>
    <p:extLst>
      <p:ext uri="{BB962C8B-B14F-4D97-AF65-F5344CB8AC3E}">
        <p14:creationId xmlns:p14="http://schemas.microsoft.com/office/powerpoint/2010/main" val="216708690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19">
            <a:extLst>
              <a:ext uri="{FF2B5EF4-FFF2-40B4-BE49-F238E27FC236}">
                <a16:creationId xmlns:a16="http://schemas.microsoft.com/office/drawing/2014/main" id="{0721111E-BCDB-49E5-BB90-2751614F29C4}"/>
              </a:ext>
            </a:extLst>
          </p:cNvPr>
          <p:cNvCxnSpPr>
            <a:cxnSpLocks/>
          </p:cNvCxnSpPr>
          <p:nvPr/>
        </p:nvCxnSpPr>
        <p:spPr bwMode="auto">
          <a:xfrm>
            <a:off x="312999" y="774831"/>
            <a:ext cx="866616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C93C2B73-F280-45C6-BF9B-B622F9DA0506}"/>
              </a:ext>
            </a:extLst>
          </p:cNvPr>
          <p:cNvCxnSpPr>
            <a:cxnSpLocks noChangeShapeType="1"/>
          </p:cNvCxnSpPr>
          <p:nvPr/>
        </p:nvCxnSpPr>
        <p:spPr bwMode="auto">
          <a:xfrm>
            <a:off x="7804412" y="1210793"/>
            <a:ext cx="0" cy="4476211"/>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F6D99CF8-250F-40AA-8D35-EEB43F1D9405}"/>
              </a:ext>
            </a:extLst>
          </p:cNvPr>
          <p:cNvCxnSpPr>
            <a:cxnSpLocks noChangeShapeType="1"/>
          </p:cNvCxnSpPr>
          <p:nvPr/>
        </p:nvCxnSpPr>
        <p:spPr bwMode="auto">
          <a:xfrm flipH="1">
            <a:off x="5081055" y="1171105"/>
            <a:ext cx="3969" cy="4515899"/>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AC4D0791-E582-4CE1-A349-2D7382D7BA39}"/>
              </a:ext>
            </a:extLst>
          </p:cNvPr>
          <p:cNvCxnSpPr>
            <a:cxnSpLocks noChangeShapeType="1"/>
          </p:cNvCxnSpPr>
          <p:nvPr/>
        </p:nvCxnSpPr>
        <p:spPr bwMode="auto">
          <a:xfrm>
            <a:off x="2356112" y="1172693"/>
            <a:ext cx="0" cy="466898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A98D9C69-92B3-48F7-B7B5-DFBD193F2E3F}"/>
              </a:ext>
            </a:extLst>
          </p:cNvPr>
          <p:cNvSpPr txBox="1">
            <a:spLocks noChangeArrowheads="1"/>
          </p:cNvSpPr>
          <p:nvPr/>
        </p:nvSpPr>
        <p:spPr bwMode="auto">
          <a:xfrm>
            <a:off x="1490924"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TSG#101</a:t>
            </a:r>
          </a:p>
        </p:txBody>
      </p:sp>
      <p:cxnSp>
        <p:nvCxnSpPr>
          <p:cNvPr id="9" name="Straight Connector 115">
            <a:extLst>
              <a:ext uri="{FF2B5EF4-FFF2-40B4-BE49-F238E27FC236}">
                <a16:creationId xmlns:a16="http://schemas.microsoft.com/office/drawing/2014/main" id="{8A632F0C-8EE3-4721-9435-2F646F2FDA57}"/>
              </a:ext>
            </a:extLst>
          </p:cNvPr>
          <p:cNvCxnSpPr>
            <a:cxnSpLocks noChangeShapeType="1"/>
          </p:cNvCxnSpPr>
          <p:nvPr/>
        </p:nvCxnSpPr>
        <p:spPr bwMode="auto">
          <a:xfrm>
            <a:off x="3029212" y="1210793"/>
            <a:ext cx="9525" cy="4476211"/>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86670FBD-6A52-4A66-8095-50A72D0F6A7C}"/>
              </a:ext>
            </a:extLst>
          </p:cNvPr>
          <p:cNvCxnSpPr>
            <a:cxnSpLocks noChangeShapeType="1"/>
          </p:cNvCxnSpPr>
          <p:nvPr/>
        </p:nvCxnSpPr>
        <p:spPr bwMode="auto">
          <a:xfrm>
            <a:off x="606687" y="123460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CDEE3A7E-EC2A-4FE4-8BAB-63E504405EA1}"/>
              </a:ext>
            </a:extLst>
          </p:cNvPr>
          <p:cNvCxnSpPr>
            <a:cxnSpLocks noChangeShapeType="1"/>
            <a:endCxn id="19" idx="2"/>
          </p:cNvCxnSpPr>
          <p:nvPr/>
        </p:nvCxnSpPr>
        <p:spPr bwMode="auto">
          <a:xfrm flipH="1">
            <a:off x="1676267" y="1450395"/>
            <a:ext cx="2236" cy="4476211"/>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4BDF95-116C-4551-92B4-92E0A98CD6F1}"/>
              </a:ext>
            </a:extLst>
          </p:cNvPr>
          <p:cNvCxnSpPr>
            <a:cxnSpLocks noChangeShapeType="1"/>
          </p:cNvCxnSpPr>
          <p:nvPr/>
        </p:nvCxnSpPr>
        <p:spPr bwMode="auto">
          <a:xfrm>
            <a:off x="8382262" y="1210793"/>
            <a:ext cx="0" cy="4476211"/>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4DC2D321-EF6C-4552-96A4-EFAD25C79AC2}"/>
              </a:ext>
            </a:extLst>
          </p:cNvPr>
          <p:cNvCxnSpPr>
            <a:cxnSpLocks noChangeShapeType="1"/>
          </p:cNvCxnSpPr>
          <p:nvPr/>
        </p:nvCxnSpPr>
        <p:spPr bwMode="auto">
          <a:xfrm flipH="1">
            <a:off x="7135280" y="1210793"/>
            <a:ext cx="3969" cy="4476211"/>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B4BFA980-C622-46A3-B23F-C09C47E6881D}"/>
              </a:ext>
            </a:extLst>
          </p:cNvPr>
          <p:cNvCxnSpPr>
            <a:cxnSpLocks noChangeShapeType="1"/>
          </p:cNvCxnSpPr>
          <p:nvPr/>
        </p:nvCxnSpPr>
        <p:spPr bwMode="auto">
          <a:xfrm flipH="1">
            <a:off x="5736693" y="1210793"/>
            <a:ext cx="10319" cy="4476211"/>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C273D0FB-8448-4BD9-AE6F-F6BED57FFC5E}"/>
              </a:ext>
            </a:extLst>
          </p:cNvPr>
          <p:cNvCxnSpPr>
            <a:cxnSpLocks noChangeShapeType="1"/>
          </p:cNvCxnSpPr>
          <p:nvPr/>
        </p:nvCxnSpPr>
        <p:spPr bwMode="auto">
          <a:xfrm flipH="1">
            <a:off x="6434399" y="1210793"/>
            <a:ext cx="9525" cy="4476211"/>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6EA00536-6C4E-45B2-AB5B-4F4EFB23EE1E}"/>
              </a:ext>
            </a:extLst>
          </p:cNvPr>
          <p:cNvCxnSpPr>
            <a:cxnSpLocks noChangeShapeType="1"/>
          </p:cNvCxnSpPr>
          <p:nvPr/>
        </p:nvCxnSpPr>
        <p:spPr bwMode="auto">
          <a:xfrm flipH="1">
            <a:off x="4485743" y="1210793"/>
            <a:ext cx="3969" cy="4476211"/>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925DFCB8-9C29-4E8E-B58F-C4A3C7125806}"/>
              </a:ext>
            </a:extLst>
          </p:cNvPr>
          <p:cNvCxnSpPr>
            <a:cxnSpLocks noChangeShapeType="1"/>
          </p:cNvCxnSpPr>
          <p:nvPr/>
        </p:nvCxnSpPr>
        <p:spPr bwMode="auto">
          <a:xfrm>
            <a:off x="3724537" y="1210793"/>
            <a:ext cx="0" cy="4476211"/>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F7B47089-62EE-4473-9AA8-50D59FF8A266}"/>
              </a:ext>
            </a:extLst>
          </p:cNvPr>
          <p:cNvCxnSpPr>
            <a:cxnSpLocks noChangeShapeType="1"/>
          </p:cNvCxnSpPr>
          <p:nvPr/>
        </p:nvCxnSpPr>
        <p:spPr bwMode="auto">
          <a:xfrm>
            <a:off x="8915662" y="1213968"/>
            <a:ext cx="3174" cy="4473036"/>
          </a:xfrm>
          <a:prstGeom prst="line">
            <a:avLst/>
          </a:prstGeom>
          <a:noFill/>
          <a:ln w="9525" algn="ctr">
            <a:solidFill>
              <a:schemeClr val="accent3"/>
            </a:solidFill>
            <a:prstDash val="dash"/>
            <a:round/>
            <a:headEnd/>
            <a:tailEnd/>
          </a:ln>
        </p:spPr>
      </p:cxnSp>
      <p:sp>
        <p:nvSpPr>
          <p:cNvPr id="19" name="TextBox 1">
            <a:extLst>
              <a:ext uri="{FF2B5EF4-FFF2-40B4-BE49-F238E27FC236}">
                <a16:creationId xmlns:a16="http://schemas.microsoft.com/office/drawing/2014/main" id="{E0DB00DF-8150-423F-8277-60AAC6F9CE06}"/>
              </a:ext>
            </a:extLst>
          </p:cNvPr>
          <p:cNvSpPr txBox="1">
            <a:spLocks noChangeArrowheads="1"/>
          </p:cNvSpPr>
          <p:nvPr/>
        </p:nvSpPr>
        <p:spPr bwMode="auto">
          <a:xfrm>
            <a:off x="994435" y="5756743"/>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0" name="TextBox 86">
            <a:extLst>
              <a:ext uri="{FF2B5EF4-FFF2-40B4-BE49-F238E27FC236}">
                <a16:creationId xmlns:a16="http://schemas.microsoft.com/office/drawing/2014/main" id="{21351EB1-79C4-4FA8-A028-4725E425C4D6}"/>
              </a:ext>
            </a:extLst>
          </p:cNvPr>
          <p:cNvSpPr txBox="1">
            <a:spLocks noChangeArrowheads="1"/>
          </p:cNvSpPr>
          <p:nvPr/>
        </p:nvSpPr>
        <p:spPr bwMode="auto">
          <a:xfrm>
            <a:off x="2038612" y="872655"/>
            <a:ext cx="5635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TSG#102</a:t>
            </a:r>
            <a:endParaRPr lang="en-GB" altLang="en-US" sz="400">
              <a:latin typeface="Montserrat"/>
            </a:endParaRPr>
          </a:p>
        </p:txBody>
      </p:sp>
      <p:sp>
        <p:nvSpPr>
          <p:cNvPr id="21" name="TextBox 86">
            <a:extLst>
              <a:ext uri="{FF2B5EF4-FFF2-40B4-BE49-F238E27FC236}">
                <a16:creationId xmlns:a16="http://schemas.microsoft.com/office/drawing/2014/main" id="{487BB1E9-F16B-4E8D-B2C3-89D2E1E576D3}"/>
              </a:ext>
            </a:extLst>
          </p:cNvPr>
          <p:cNvSpPr txBox="1">
            <a:spLocks noChangeArrowheads="1"/>
          </p:cNvSpPr>
          <p:nvPr/>
        </p:nvSpPr>
        <p:spPr bwMode="auto">
          <a:xfrm>
            <a:off x="2711712"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TSG#103</a:t>
            </a:r>
            <a:endParaRPr lang="en-GB" altLang="en-US" sz="400">
              <a:latin typeface="Montserrat"/>
            </a:endParaRPr>
          </a:p>
        </p:txBody>
      </p:sp>
      <p:sp>
        <p:nvSpPr>
          <p:cNvPr id="22" name="TextBox 86">
            <a:extLst>
              <a:ext uri="{FF2B5EF4-FFF2-40B4-BE49-F238E27FC236}">
                <a16:creationId xmlns:a16="http://schemas.microsoft.com/office/drawing/2014/main" id="{F37180E3-93F5-42A3-81FE-FD725382299A}"/>
              </a:ext>
            </a:extLst>
          </p:cNvPr>
          <p:cNvSpPr txBox="1">
            <a:spLocks noChangeArrowheads="1"/>
          </p:cNvSpPr>
          <p:nvPr/>
        </p:nvSpPr>
        <p:spPr bwMode="auto">
          <a:xfrm>
            <a:off x="3427674"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TSG#104</a:t>
            </a:r>
            <a:endParaRPr lang="en-GB" altLang="en-US" sz="400">
              <a:latin typeface="Montserrat"/>
            </a:endParaRPr>
          </a:p>
        </p:txBody>
      </p:sp>
      <p:sp>
        <p:nvSpPr>
          <p:cNvPr id="23" name="TextBox 86">
            <a:extLst>
              <a:ext uri="{FF2B5EF4-FFF2-40B4-BE49-F238E27FC236}">
                <a16:creationId xmlns:a16="http://schemas.microsoft.com/office/drawing/2014/main" id="{7E57336F-3A37-4C92-A47A-BFA5B8D42B08}"/>
              </a:ext>
            </a:extLst>
          </p:cNvPr>
          <p:cNvSpPr txBox="1">
            <a:spLocks noChangeArrowheads="1"/>
          </p:cNvSpPr>
          <p:nvPr/>
        </p:nvSpPr>
        <p:spPr bwMode="auto">
          <a:xfrm>
            <a:off x="4207137" y="872655"/>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TSG#105</a:t>
            </a:r>
            <a:endParaRPr lang="en-GB" altLang="en-US" sz="400">
              <a:latin typeface="Montserrat"/>
            </a:endParaRPr>
          </a:p>
        </p:txBody>
      </p:sp>
      <p:sp>
        <p:nvSpPr>
          <p:cNvPr id="24" name="TextBox 86">
            <a:extLst>
              <a:ext uri="{FF2B5EF4-FFF2-40B4-BE49-F238E27FC236}">
                <a16:creationId xmlns:a16="http://schemas.microsoft.com/office/drawing/2014/main" id="{6CFEFA66-DB5E-4A8E-83F9-4C1B73FA5153}"/>
              </a:ext>
            </a:extLst>
          </p:cNvPr>
          <p:cNvSpPr txBox="1">
            <a:spLocks noChangeArrowheads="1"/>
          </p:cNvSpPr>
          <p:nvPr/>
        </p:nvSpPr>
        <p:spPr bwMode="auto">
          <a:xfrm>
            <a:off x="4778637"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TSG#106</a:t>
            </a:r>
            <a:endParaRPr lang="en-GB" altLang="en-US" sz="400">
              <a:latin typeface="Montserrat"/>
            </a:endParaRPr>
          </a:p>
        </p:txBody>
      </p:sp>
      <p:sp>
        <p:nvSpPr>
          <p:cNvPr id="25" name="TextBox 86">
            <a:extLst>
              <a:ext uri="{FF2B5EF4-FFF2-40B4-BE49-F238E27FC236}">
                <a16:creationId xmlns:a16="http://schemas.microsoft.com/office/drawing/2014/main" id="{D5A62833-B2C8-41DF-B462-A88C6BBCCF3D}"/>
              </a:ext>
            </a:extLst>
          </p:cNvPr>
          <p:cNvSpPr txBox="1">
            <a:spLocks noChangeArrowheads="1"/>
          </p:cNvSpPr>
          <p:nvPr/>
        </p:nvSpPr>
        <p:spPr bwMode="auto">
          <a:xfrm>
            <a:off x="5453324" y="872655"/>
            <a:ext cx="5667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TSG#107</a:t>
            </a:r>
            <a:endParaRPr lang="en-GB" altLang="en-US" sz="400">
              <a:latin typeface="Montserrat"/>
            </a:endParaRPr>
          </a:p>
        </p:txBody>
      </p:sp>
      <p:sp>
        <p:nvSpPr>
          <p:cNvPr id="26" name="TextBox 86">
            <a:extLst>
              <a:ext uri="{FF2B5EF4-FFF2-40B4-BE49-F238E27FC236}">
                <a16:creationId xmlns:a16="http://schemas.microsoft.com/office/drawing/2014/main" id="{13BE53D2-A92A-48BA-8485-0CB235FCF92C}"/>
              </a:ext>
            </a:extLst>
          </p:cNvPr>
          <p:cNvSpPr txBox="1">
            <a:spLocks noChangeArrowheads="1"/>
          </p:cNvSpPr>
          <p:nvPr/>
        </p:nvSpPr>
        <p:spPr bwMode="auto">
          <a:xfrm>
            <a:off x="6110549" y="872655"/>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TSG#108</a:t>
            </a:r>
            <a:endParaRPr lang="en-GB" altLang="en-US" sz="400">
              <a:latin typeface="Montserrat"/>
            </a:endParaRPr>
          </a:p>
        </p:txBody>
      </p:sp>
      <p:sp>
        <p:nvSpPr>
          <p:cNvPr id="27" name="TextBox 86">
            <a:extLst>
              <a:ext uri="{FF2B5EF4-FFF2-40B4-BE49-F238E27FC236}">
                <a16:creationId xmlns:a16="http://schemas.microsoft.com/office/drawing/2014/main" id="{678851CE-FD45-492E-A28F-C5339EB68599}"/>
              </a:ext>
            </a:extLst>
          </p:cNvPr>
          <p:cNvSpPr txBox="1">
            <a:spLocks noChangeArrowheads="1"/>
          </p:cNvSpPr>
          <p:nvPr/>
        </p:nvSpPr>
        <p:spPr bwMode="auto">
          <a:xfrm>
            <a:off x="6840799" y="872655"/>
            <a:ext cx="5683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TSG#109</a:t>
            </a:r>
            <a:endParaRPr lang="en-GB" altLang="en-US" sz="400">
              <a:latin typeface="Montserrat"/>
            </a:endParaRPr>
          </a:p>
        </p:txBody>
      </p:sp>
      <p:sp>
        <p:nvSpPr>
          <p:cNvPr id="28" name="TextBox 86">
            <a:extLst>
              <a:ext uri="{FF2B5EF4-FFF2-40B4-BE49-F238E27FC236}">
                <a16:creationId xmlns:a16="http://schemas.microsoft.com/office/drawing/2014/main" id="{91E1B2E9-24B4-4DBF-AA4F-3D2B59483864}"/>
              </a:ext>
            </a:extLst>
          </p:cNvPr>
          <p:cNvSpPr txBox="1">
            <a:spLocks noChangeArrowheads="1"/>
          </p:cNvSpPr>
          <p:nvPr/>
        </p:nvSpPr>
        <p:spPr bwMode="auto">
          <a:xfrm>
            <a:off x="7480562" y="872655"/>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TSG#110</a:t>
            </a:r>
            <a:endParaRPr lang="en-GB" altLang="en-US" sz="400">
              <a:latin typeface="Montserrat"/>
            </a:endParaRPr>
          </a:p>
        </p:txBody>
      </p:sp>
      <p:sp>
        <p:nvSpPr>
          <p:cNvPr id="29" name="TextBox 86">
            <a:extLst>
              <a:ext uri="{FF2B5EF4-FFF2-40B4-BE49-F238E27FC236}">
                <a16:creationId xmlns:a16="http://schemas.microsoft.com/office/drawing/2014/main" id="{796E7D98-5716-48D5-913A-49D0FD7EAB70}"/>
              </a:ext>
            </a:extLst>
          </p:cNvPr>
          <p:cNvSpPr txBox="1">
            <a:spLocks noChangeArrowheads="1"/>
          </p:cNvSpPr>
          <p:nvPr/>
        </p:nvSpPr>
        <p:spPr bwMode="auto">
          <a:xfrm>
            <a:off x="8044124" y="872655"/>
            <a:ext cx="517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TSG#111</a:t>
            </a:r>
            <a:endParaRPr lang="en-GB" altLang="en-US" sz="400">
              <a:latin typeface="Montserrat"/>
            </a:endParaRPr>
          </a:p>
        </p:txBody>
      </p:sp>
      <p:sp>
        <p:nvSpPr>
          <p:cNvPr id="30" name="TextBox 86">
            <a:extLst>
              <a:ext uri="{FF2B5EF4-FFF2-40B4-BE49-F238E27FC236}">
                <a16:creationId xmlns:a16="http://schemas.microsoft.com/office/drawing/2014/main" id="{AA9C46A1-4914-478F-825B-C27013A5C6D9}"/>
              </a:ext>
            </a:extLst>
          </p:cNvPr>
          <p:cNvSpPr txBox="1">
            <a:spLocks noChangeArrowheads="1"/>
          </p:cNvSpPr>
          <p:nvPr/>
        </p:nvSpPr>
        <p:spPr bwMode="auto">
          <a:xfrm>
            <a:off x="8626737" y="872655"/>
            <a:ext cx="5381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TSG#112</a:t>
            </a:r>
            <a:endParaRPr lang="en-GB" altLang="en-US" sz="400">
              <a:latin typeface="Montserrat"/>
            </a:endParaRPr>
          </a:p>
        </p:txBody>
      </p:sp>
      <p:sp>
        <p:nvSpPr>
          <p:cNvPr id="31" name="TextBox 86">
            <a:extLst>
              <a:ext uri="{FF2B5EF4-FFF2-40B4-BE49-F238E27FC236}">
                <a16:creationId xmlns:a16="http://schemas.microsoft.com/office/drawing/2014/main" id="{811B47A8-A9C8-4224-9575-0642F8BADD48}"/>
              </a:ext>
            </a:extLst>
          </p:cNvPr>
          <p:cNvSpPr txBox="1">
            <a:spLocks noChangeArrowheads="1"/>
          </p:cNvSpPr>
          <p:nvPr/>
        </p:nvSpPr>
        <p:spPr bwMode="auto">
          <a:xfrm>
            <a:off x="330462" y="886943"/>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a:rPr>
              <a:t>TSG#99</a:t>
            </a:r>
            <a:endParaRPr lang="en-GB" altLang="en-US" sz="400">
              <a:latin typeface="Montserrat"/>
            </a:endParaRPr>
          </a:p>
        </p:txBody>
      </p:sp>
      <p:sp>
        <p:nvSpPr>
          <p:cNvPr id="32" name="Chevron 60">
            <a:extLst>
              <a:ext uri="{FF2B5EF4-FFF2-40B4-BE49-F238E27FC236}">
                <a16:creationId xmlns:a16="http://schemas.microsoft.com/office/drawing/2014/main" id="{039254FC-D00F-4738-B7E7-05478FA9A5BC}"/>
              </a:ext>
            </a:extLst>
          </p:cNvPr>
          <p:cNvSpPr>
            <a:spLocks noChangeArrowheads="1"/>
          </p:cNvSpPr>
          <p:nvPr/>
        </p:nvSpPr>
        <p:spPr bwMode="auto">
          <a:xfrm>
            <a:off x="2210062" y="1473048"/>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a:cs typeface="Arial" panose="020B0604020202020204" pitchFamily="34" charset="0"/>
              </a:rPr>
              <a:t>RAN4 </a:t>
            </a:r>
          </a:p>
          <a:p>
            <a:pPr algn="ctr"/>
            <a:r>
              <a:rPr lang="fr-FR" altLang="en-US" sz="600">
                <a:latin typeface="Montserrat"/>
                <a:cs typeface="Arial" panose="020B0604020202020204" pitchFamily="34" charset="0"/>
              </a:rPr>
              <a:t>content def.</a:t>
            </a:r>
          </a:p>
        </p:txBody>
      </p:sp>
      <p:sp>
        <p:nvSpPr>
          <p:cNvPr id="33" name="Chevron 60">
            <a:extLst>
              <a:ext uri="{FF2B5EF4-FFF2-40B4-BE49-F238E27FC236}">
                <a16:creationId xmlns:a16="http://schemas.microsoft.com/office/drawing/2014/main" id="{E0479407-B332-4719-8EAA-9E4D362E5318}"/>
              </a:ext>
            </a:extLst>
          </p:cNvPr>
          <p:cNvSpPr>
            <a:spLocks noChangeArrowheads="1"/>
          </p:cNvSpPr>
          <p:nvPr/>
        </p:nvSpPr>
        <p:spPr bwMode="auto">
          <a:xfrm>
            <a:off x="1300424" y="1473048"/>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34" name="TextBox 1">
            <a:extLst>
              <a:ext uri="{FF2B5EF4-FFF2-40B4-BE49-F238E27FC236}">
                <a16:creationId xmlns:a16="http://schemas.microsoft.com/office/drawing/2014/main" id="{B4876F43-500A-44C2-B90A-C0AA034CE2A5}"/>
              </a:ext>
            </a:extLst>
          </p:cNvPr>
          <p:cNvSpPr txBox="1"/>
          <p:nvPr/>
        </p:nvSpPr>
        <p:spPr>
          <a:xfrm>
            <a:off x="3475299" y="652594"/>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35" name="TextBox 57">
            <a:extLst>
              <a:ext uri="{FF2B5EF4-FFF2-40B4-BE49-F238E27FC236}">
                <a16:creationId xmlns:a16="http://schemas.microsoft.com/office/drawing/2014/main" id="{898521D4-54A2-4414-BD76-34D015381605}"/>
              </a:ext>
            </a:extLst>
          </p:cNvPr>
          <p:cNvSpPr txBox="1"/>
          <p:nvPr/>
        </p:nvSpPr>
        <p:spPr>
          <a:xfrm>
            <a:off x="6178812" y="652594"/>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36" name="TextBox 2">
            <a:extLst>
              <a:ext uri="{FF2B5EF4-FFF2-40B4-BE49-F238E27FC236}">
                <a16:creationId xmlns:a16="http://schemas.microsoft.com/office/drawing/2014/main" id="{7225E504-1DF0-4DB8-B39F-A76442B1456E}"/>
              </a:ext>
            </a:extLst>
          </p:cNvPr>
          <p:cNvSpPr txBox="1">
            <a:spLocks noChangeArrowheads="1"/>
          </p:cNvSpPr>
          <p:nvPr/>
        </p:nvSpPr>
        <p:spPr bwMode="auto">
          <a:xfrm>
            <a:off x="1570299" y="975843"/>
            <a:ext cx="3190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37" name="TextBox 59">
            <a:extLst>
              <a:ext uri="{FF2B5EF4-FFF2-40B4-BE49-F238E27FC236}">
                <a16:creationId xmlns:a16="http://schemas.microsoft.com/office/drawing/2014/main" id="{025A1DC8-DBD0-45EC-A0DC-4AECFD61643C}"/>
              </a:ext>
            </a:extLst>
          </p:cNvPr>
          <p:cNvSpPr txBox="1">
            <a:spLocks noChangeArrowheads="1"/>
          </p:cNvSpPr>
          <p:nvPr/>
        </p:nvSpPr>
        <p:spPr bwMode="auto">
          <a:xfrm>
            <a:off x="2864112" y="963143"/>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8" name="TextBox 60">
            <a:extLst>
              <a:ext uri="{FF2B5EF4-FFF2-40B4-BE49-F238E27FC236}">
                <a16:creationId xmlns:a16="http://schemas.microsoft.com/office/drawing/2014/main" id="{C20FDC14-0920-49DE-A648-6151F5A72FFB}"/>
              </a:ext>
            </a:extLst>
          </p:cNvPr>
          <p:cNvSpPr txBox="1">
            <a:spLocks noChangeArrowheads="1"/>
          </p:cNvSpPr>
          <p:nvPr/>
        </p:nvSpPr>
        <p:spPr bwMode="auto">
          <a:xfrm>
            <a:off x="8191762" y="975843"/>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39" name="TextBox 61">
            <a:extLst>
              <a:ext uri="{FF2B5EF4-FFF2-40B4-BE49-F238E27FC236}">
                <a16:creationId xmlns:a16="http://schemas.microsoft.com/office/drawing/2014/main" id="{2E9C853B-F248-475B-AE1B-399DB0DCA38F}"/>
              </a:ext>
            </a:extLst>
          </p:cNvPr>
          <p:cNvSpPr txBox="1">
            <a:spLocks noChangeArrowheads="1"/>
          </p:cNvSpPr>
          <p:nvPr/>
        </p:nvSpPr>
        <p:spPr bwMode="auto">
          <a:xfrm>
            <a:off x="5529524" y="975843"/>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Mar.</a:t>
            </a:r>
          </a:p>
        </p:txBody>
      </p:sp>
      <p:sp>
        <p:nvSpPr>
          <p:cNvPr id="40" name="TextBox 62">
            <a:extLst>
              <a:ext uri="{FF2B5EF4-FFF2-40B4-BE49-F238E27FC236}">
                <a16:creationId xmlns:a16="http://schemas.microsoft.com/office/drawing/2014/main" id="{D56560B0-067B-45D3-9546-4B1128E30E08}"/>
              </a:ext>
            </a:extLst>
          </p:cNvPr>
          <p:cNvSpPr txBox="1">
            <a:spLocks noChangeArrowheads="1"/>
          </p:cNvSpPr>
          <p:nvPr/>
        </p:nvSpPr>
        <p:spPr bwMode="auto">
          <a:xfrm>
            <a:off x="3551499" y="975843"/>
            <a:ext cx="3159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1" name="TextBox 63">
            <a:extLst>
              <a:ext uri="{FF2B5EF4-FFF2-40B4-BE49-F238E27FC236}">
                <a16:creationId xmlns:a16="http://schemas.microsoft.com/office/drawing/2014/main" id="{B57822CC-1B4F-42C1-BBBF-71A8A2B0E8C2}"/>
              </a:ext>
            </a:extLst>
          </p:cNvPr>
          <p:cNvSpPr txBox="1">
            <a:spLocks noChangeArrowheads="1"/>
          </p:cNvSpPr>
          <p:nvPr/>
        </p:nvSpPr>
        <p:spPr bwMode="auto">
          <a:xfrm>
            <a:off x="62645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2" name="TextBox 64">
            <a:extLst>
              <a:ext uri="{FF2B5EF4-FFF2-40B4-BE49-F238E27FC236}">
                <a16:creationId xmlns:a16="http://schemas.microsoft.com/office/drawing/2014/main" id="{AD5A2933-AA45-4855-846F-C1FA02108C2F}"/>
              </a:ext>
            </a:extLst>
          </p:cNvPr>
          <p:cNvSpPr txBox="1">
            <a:spLocks noChangeArrowheads="1"/>
          </p:cNvSpPr>
          <p:nvPr/>
        </p:nvSpPr>
        <p:spPr bwMode="auto">
          <a:xfrm>
            <a:off x="8766437" y="975843"/>
            <a:ext cx="31591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a:t>
            </a:r>
          </a:p>
        </p:txBody>
      </p:sp>
      <p:sp>
        <p:nvSpPr>
          <p:cNvPr id="43" name="TextBox 65">
            <a:extLst>
              <a:ext uri="{FF2B5EF4-FFF2-40B4-BE49-F238E27FC236}">
                <a16:creationId xmlns:a16="http://schemas.microsoft.com/office/drawing/2014/main" id="{069BB920-9196-4F58-A14D-422F440C6178}"/>
              </a:ext>
            </a:extLst>
          </p:cNvPr>
          <p:cNvSpPr txBox="1">
            <a:spLocks noChangeArrowheads="1"/>
          </p:cNvSpPr>
          <p:nvPr/>
        </p:nvSpPr>
        <p:spPr bwMode="auto">
          <a:xfrm>
            <a:off x="4326199" y="975843"/>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4" name="TextBox 66">
            <a:extLst>
              <a:ext uri="{FF2B5EF4-FFF2-40B4-BE49-F238E27FC236}">
                <a16:creationId xmlns:a16="http://schemas.microsoft.com/office/drawing/2014/main" id="{299CE7F2-06A4-4A92-AE2F-F14C78D7D401}"/>
              </a:ext>
            </a:extLst>
          </p:cNvPr>
          <p:cNvSpPr txBox="1">
            <a:spLocks noChangeArrowheads="1"/>
          </p:cNvSpPr>
          <p:nvPr/>
        </p:nvSpPr>
        <p:spPr bwMode="auto">
          <a:xfrm>
            <a:off x="6975737" y="975843"/>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5" name="TextBox 67">
            <a:extLst>
              <a:ext uri="{FF2B5EF4-FFF2-40B4-BE49-F238E27FC236}">
                <a16:creationId xmlns:a16="http://schemas.microsoft.com/office/drawing/2014/main" id="{DD0B53CF-2C17-4E7C-84A6-05620A235A32}"/>
              </a:ext>
            </a:extLst>
          </p:cNvPr>
          <p:cNvSpPr txBox="1">
            <a:spLocks noChangeArrowheads="1"/>
          </p:cNvSpPr>
          <p:nvPr/>
        </p:nvSpPr>
        <p:spPr bwMode="auto">
          <a:xfrm>
            <a:off x="422537" y="996480"/>
            <a:ext cx="320675"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Sep.</a:t>
            </a:r>
          </a:p>
        </p:txBody>
      </p:sp>
      <p:sp>
        <p:nvSpPr>
          <p:cNvPr id="46" name="TextBox 69">
            <a:extLst>
              <a:ext uri="{FF2B5EF4-FFF2-40B4-BE49-F238E27FC236}">
                <a16:creationId xmlns:a16="http://schemas.microsoft.com/office/drawing/2014/main" id="{E713CEDC-60F5-4734-A700-3DDD902C78E1}"/>
              </a:ext>
            </a:extLst>
          </p:cNvPr>
          <p:cNvSpPr txBox="1">
            <a:spLocks noChangeArrowheads="1"/>
          </p:cNvSpPr>
          <p:nvPr/>
        </p:nvSpPr>
        <p:spPr bwMode="auto">
          <a:xfrm>
            <a:off x="2167199" y="975843"/>
            <a:ext cx="3254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7" name="TextBox 70">
            <a:extLst>
              <a:ext uri="{FF2B5EF4-FFF2-40B4-BE49-F238E27FC236}">
                <a16:creationId xmlns:a16="http://schemas.microsoft.com/office/drawing/2014/main" id="{AB64E089-14C8-4C63-AD5B-1A65E7ABF029}"/>
              </a:ext>
            </a:extLst>
          </p:cNvPr>
          <p:cNvSpPr txBox="1">
            <a:spLocks noChangeArrowheads="1"/>
          </p:cNvSpPr>
          <p:nvPr/>
        </p:nvSpPr>
        <p:spPr bwMode="auto">
          <a:xfrm>
            <a:off x="491833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8" name="TextBox 71">
            <a:extLst>
              <a:ext uri="{FF2B5EF4-FFF2-40B4-BE49-F238E27FC236}">
                <a16:creationId xmlns:a16="http://schemas.microsoft.com/office/drawing/2014/main" id="{6EB2BBE2-0E0F-42DD-A908-6083D1D49013}"/>
              </a:ext>
            </a:extLst>
          </p:cNvPr>
          <p:cNvSpPr txBox="1">
            <a:spLocks noChangeArrowheads="1"/>
          </p:cNvSpPr>
          <p:nvPr/>
        </p:nvSpPr>
        <p:spPr bwMode="auto">
          <a:xfrm>
            <a:off x="7617087" y="975843"/>
            <a:ext cx="32543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Dec.</a:t>
            </a:r>
          </a:p>
        </p:txBody>
      </p:sp>
      <p:sp>
        <p:nvSpPr>
          <p:cNvPr id="49" name="TextBox 91">
            <a:extLst>
              <a:ext uri="{FF2B5EF4-FFF2-40B4-BE49-F238E27FC236}">
                <a16:creationId xmlns:a16="http://schemas.microsoft.com/office/drawing/2014/main" id="{B58B147E-5671-4BFD-9122-E872A5EEDF2D}"/>
              </a:ext>
            </a:extLst>
          </p:cNvPr>
          <p:cNvSpPr txBox="1"/>
          <p:nvPr/>
        </p:nvSpPr>
        <p:spPr>
          <a:xfrm>
            <a:off x="8672774" y="633544"/>
            <a:ext cx="49212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pic>
        <p:nvPicPr>
          <p:cNvPr id="50" name="Picture 9222" descr="A picture containing text, clipart&#10;&#10;Description automatically generated">
            <a:extLst>
              <a:ext uri="{FF2B5EF4-FFF2-40B4-BE49-F238E27FC236}">
                <a16:creationId xmlns:a16="http://schemas.microsoft.com/office/drawing/2014/main" id="{080DADBB-96ED-4E5E-92DB-2630E66925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7249" y="35804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Diamond 3">
            <a:extLst>
              <a:ext uri="{FF2B5EF4-FFF2-40B4-BE49-F238E27FC236}">
                <a16:creationId xmlns:a16="http://schemas.microsoft.com/office/drawing/2014/main" id="{B043C5CB-26C7-4E05-B7E3-C537F9C49452}"/>
              </a:ext>
            </a:extLst>
          </p:cNvPr>
          <p:cNvSpPr>
            <a:spLocks noChangeArrowheads="1"/>
          </p:cNvSpPr>
          <p:nvPr/>
        </p:nvSpPr>
        <p:spPr bwMode="auto">
          <a:xfrm>
            <a:off x="749562" y="1428598"/>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52" name="TextBox 6">
            <a:extLst>
              <a:ext uri="{FF2B5EF4-FFF2-40B4-BE49-F238E27FC236}">
                <a16:creationId xmlns:a16="http://schemas.microsoft.com/office/drawing/2014/main" id="{9964F0A6-B4CC-44CC-9D7E-DF5AF43AD452}"/>
              </a:ext>
            </a:extLst>
          </p:cNvPr>
          <p:cNvSpPr txBox="1">
            <a:spLocks noChangeArrowheads="1"/>
          </p:cNvSpPr>
          <p:nvPr/>
        </p:nvSpPr>
        <p:spPr bwMode="auto">
          <a:xfrm>
            <a:off x="854337" y="1511148"/>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a:cs typeface="Arial" panose="020B0604020202020204" pitchFamily="34" charset="0"/>
              </a:rPr>
              <a:t> </a:t>
            </a:r>
            <a:r>
              <a:rPr lang="fr-FR" altLang="en-US" sz="600">
                <a:latin typeface="Montserrat"/>
                <a:cs typeface="Arial" panose="020B0604020202020204" pitchFamily="34" charset="0"/>
              </a:rPr>
              <a:t>RAN Rel-19 workshop</a:t>
            </a:r>
          </a:p>
        </p:txBody>
      </p:sp>
      <p:sp>
        <p:nvSpPr>
          <p:cNvPr id="53" name="Diamond 16">
            <a:extLst>
              <a:ext uri="{FF2B5EF4-FFF2-40B4-BE49-F238E27FC236}">
                <a16:creationId xmlns:a16="http://schemas.microsoft.com/office/drawing/2014/main" id="{79AB2882-3774-41F7-8D80-8A5396DDDB59}"/>
              </a:ext>
            </a:extLst>
          </p:cNvPr>
          <p:cNvSpPr>
            <a:spLocks noChangeArrowheads="1"/>
          </p:cNvSpPr>
          <p:nvPr/>
        </p:nvSpPr>
        <p:spPr bwMode="auto">
          <a:xfrm>
            <a:off x="733687" y="1865478"/>
            <a:ext cx="866775" cy="368300"/>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54" name="Chevron 79">
            <a:extLst>
              <a:ext uri="{FF2B5EF4-FFF2-40B4-BE49-F238E27FC236}">
                <a16:creationId xmlns:a16="http://schemas.microsoft.com/office/drawing/2014/main" id="{31D03FB7-2414-48C2-85C9-4E5048A34CA9}"/>
              </a:ext>
            </a:extLst>
          </p:cNvPr>
          <p:cNvSpPr>
            <a:spLocks noChangeArrowheads="1"/>
          </p:cNvSpPr>
          <p:nvPr/>
        </p:nvSpPr>
        <p:spPr bwMode="auto">
          <a:xfrm>
            <a:off x="6996374" y="2687485"/>
            <a:ext cx="746125" cy="209550"/>
          </a:xfrm>
          <a:prstGeom prst="chevron">
            <a:avLst>
              <a:gd name="adj" fmla="val 50046"/>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a:cs typeface="Arial" panose="020B0604020202020204" pitchFamily="34" charset="0"/>
              </a:rPr>
              <a:t>RAN4_Perf </a:t>
            </a:r>
            <a:endParaRPr lang="fr-FR" altLang="en-US" sz="500">
              <a:latin typeface="Montserrat"/>
              <a:cs typeface="Arial" panose="020B0604020202020204" pitchFamily="34" charset="0"/>
            </a:endParaRPr>
          </a:p>
        </p:txBody>
      </p:sp>
      <p:sp>
        <p:nvSpPr>
          <p:cNvPr id="55" name="Chevron 58">
            <a:extLst>
              <a:ext uri="{FF2B5EF4-FFF2-40B4-BE49-F238E27FC236}">
                <a16:creationId xmlns:a16="http://schemas.microsoft.com/office/drawing/2014/main" id="{A69122BB-2AF3-4655-8E7C-A10A5800CFEB}"/>
              </a:ext>
            </a:extLst>
          </p:cNvPr>
          <p:cNvSpPr/>
          <p:nvPr/>
        </p:nvSpPr>
        <p:spPr bwMode="auto">
          <a:xfrm>
            <a:off x="3322899" y="2921483"/>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56" name="Chevron 60">
            <a:extLst>
              <a:ext uri="{FF2B5EF4-FFF2-40B4-BE49-F238E27FC236}">
                <a16:creationId xmlns:a16="http://schemas.microsoft.com/office/drawing/2014/main" id="{D1850993-E973-4540-990E-D84E40FC199F}"/>
              </a:ext>
            </a:extLst>
          </p:cNvPr>
          <p:cNvSpPr/>
          <p:nvPr/>
        </p:nvSpPr>
        <p:spPr bwMode="auto">
          <a:xfrm>
            <a:off x="2419612" y="2460155"/>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57" name="Chevron 60">
            <a:extLst>
              <a:ext uri="{FF2B5EF4-FFF2-40B4-BE49-F238E27FC236}">
                <a16:creationId xmlns:a16="http://schemas.microsoft.com/office/drawing/2014/main" id="{A1F02D97-2515-4C18-BCCD-C0B22026AC18}"/>
              </a:ext>
            </a:extLst>
          </p:cNvPr>
          <p:cNvSpPr/>
          <p:nvPr/>
        </p:nvSpPr>
        <p:spPr bwMode="auto">
          <a:xfrm>
            <a:off x="1948124" y="2224570"/>
            <a:ext cx="316706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58" name="Chevron 60">
            <a:extLst>
              <a:ext uri="{FF2B5EF4-FFF2-40B4-BE49-F238E27FC236}">
                <a16:creationId xmlns:a16="http://schemas.microsoft.com/office/drawing/2014/main" id="{7DF826FC-2562-447A-AC7D-F4598559F0AE}"/>
              </a:ext>
            </a:extLst>
          </p:cNvPr>
          <p:cNvSpPr/>
          <p:nvPr/>
        </p:nvSpPr>
        <p:spPr bwMode="auto">
          <a:xfrm>
            <a:off x="3038737" y="2690660"/>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59" name="Chevron 58">
            <a:extLst>
              <a:ext uri="{FF2B5EF4-FFF2-40B4-BE49-F238E27FC236}">
                <a16:creationId xmlns:a16="http://schemas.microsoft.com/office/drawing/2014/main" id="{4623866D-B100-48D8-86AE-8D413B992C9E}"/>
              </a:ext>
            </a:extLst>
          </p:cNvPr>
          <p:cNvSpPr/>
          <p:nvPr/>
        </p:nvSpPr>
        <p:spPr bwMode="auto">
          <a:xfrm>
            <a:off x="5454912" y="3170085"/>
            <a:ext cx="2386012" cy="2397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60" name="Chevron 60">
            <a:extLst>
              <a:ext uri="{FF2B5EF4-FFF2-40B4-BE49-F238E27FC236}">
                <a16:creationId xmlns:a16="http://schemas.microsoft.com/office/drawing/2014/main" id="{1BAA0339-BBF8-4B97-A6C0-141953DA3FB5}"/>
              </a:ext>
            </a:extLst>
          </p:cNvPr>
          <p:cNvSpPr>
            <a:spLocks noChangeArrowheads="1"/>
          </p:cNvSpPr>
          <p:nvPr/>
        </p:nvSpPr>
        <p:spPr bwMode="auto">
          <a:xfrm>
            <a:off x="1378212" y="1900403"/>
            <a:ext cx="10477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dirty="0">
                <a:latin typeface="Montserrat" panose="00000500000000000000" pitchFamily="50" charset="0"/>
                <a:cs typeface="Arial" panose="020B0604020202020204" pitchFamily="34" charset="0"/>
              </a:rPr>
              <a:t>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61" name="TextBox 7">
            <a:extLst>
              <a:ext uri="{FF2B5EF4-FFF2-40B4-BE49-F238E27FC236}">
                <a16:creationId xmlns:a16="http://schemas.microsoft.com/office/drawing/2014/main" id="{B49A3C1C-6D9E-4B71-8F71-CA8D6B956F44}"/>
              </a:ext>
            </a:extLst>
          </p:cNvPr>
          <p:cNvSpPr txBox="1">
            <a:spLocks noChangeArrowheads="1"/>
          </p:cNvSpPr>
          <p:nvPr/>
        </p:nvSpPr>
        <p:spPr bwMode="auto">
          <a:xfrm>
            <a:off x="879737" y="1894053"/>
            <a:ext cx="5826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latin typeface="Montserrat"/>
                <a:cs typeface="Arial" panose="020B0604020202020204" pitchFamily="34" charset="0"/>
              </a:rPr>
              <a:t>SA Rel-19 </a:t>
            </a:r>
          </a:p>
          <a:p>
            <a:pPr algn="ctr"/>
            <a:r>
              <a:rPr lang="fr-FR" altLang="en-US" sz="600">
                <a:latin typeface="Montserrat"/>
                <a:cs typeface="Arial" panose="020B0604020202020204" pitchFamily="34" charset="0"/>
              </a:rPr>
              <a:t>Workshop</a:t>
            </a:r>
          </a:p>
        </p:txBody>
      </p:sp>
      <p:sp>
        <p:nvSpPr>
          <p:cNvPr id="62" name="TextBox 86">
            <a:extLst>
              <a:ext uri="{FF2B5EF4-FFF2-40B4-BE49-F238E27FC236}">
                <a16:creationId xmlns:a16="http://schemas.microsoft.com/office/drawing/2014/main" id="{417DE3C7-EDE7-4E50-BAED-5F8C4960C0E7}"/>
              </a:ext>
            </a:extLst>
          </p:cNvPr>
          <p:cNvSpPr txBox="1">
            <a:spLocks noChangeArrowheads="1"/>
          </p:cNvSpPr>
          <p:nvPr/>
        </p:nvSpPr>
        <p:spPr bwMode="auto">
          <a:xfrm>
            <a:off x="887674" y="890118"/>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a:rPr>
              <a:t>TSG#100</a:t>
            </a:r>
            <a:endParaRPr lang="en-GB" altLang="en-US" sz="400" dirty="0">
              <a:latin typeface="Montserrat"/>
            </a:endParaRPr>
          </a:p>
        </p:txBody>
      </p:sp>
      <p:sp>
        <p:nvSpPr>
          <p:cNvPr id="63" name="TextBox 60">
            <a:extLst>
              <a:ext uri="{FF2B5EF4-FFF2-40B4-BE49-F238E27FC236}">
                <a16:creationId xmlns:a16="http://schemas.microsoft.com/office/drawing/2014/main" id="{1EEAC8AD-4379-4CBA-BD98-FCDE4F70B9A0}"/>
              </a:ext>
            </a:extLst>
          </p:cNvPr>
          <p:cNvSpPr txBox="1">
            <a:spLocks noChangeArrowheads="1"/>
          </p:cNvSpPr>
          <p:nvPr/>
        </p:nvSpPr>
        <p:spPr bwMode="auto">
          <a:xfrm>
            <a:off x="1062299" y="993305"/>
            <a:ext cx="3429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a:rPr>
              <a:t>June</a:t>
            </a:r>
          </a:p>
        </p:txBody>
      </p:sp>
      <p:cxnSp>
        <p:nvCxnSpPr>
          <p:cNvPr id="64" name="Straight Connector 114">
            <a:extLst>
              <a:ext uri="{FF2B5EF4-FFF2-40B4-BE49-F238E27FC236}">
                <a16:creationId xmlns:a16="http://schemas.microsoft.com/office/drawing/2014/main" id="{2A5A664A-2D3D-4F03-BB19-CAC0223A0718}"/>
              </a:ext>
            </a:extLst>
          </p:cNvPr>
          <p:cNvCxnSpPr>
            <a:cxnSpLocks noChangeShapeType="1"/>
          </p:cNvCxnSpPr>
          <p:nvPr/>
        </p:nvCxnSpPr>
        <p:spPr bwMode="auto">
          <a:xfrm flipH="1">
            <a:off x="1173424" y="1106018"/>
            <a:ext cx="4763" cy="4580986"/>
          </a:xfrm>
          <a:prstGeom prst="line">
            <a:avLst/>
          </a:prstGeom>
          <a:noFill/>
          <a:ln w="9525" algn="ctr">
            <a:solidFill>
              <a:schemeClr val="accent3"/>
            </a:solidFill>
            <a:prstDash val="dash"/>
            <a:round/>
            <a:headEnd/>
            <a:tailEnd/>
          </a:ln>
        </p:spPr>
      </p:cxnSp>
      <p:sp>
        <p:nvSpPr>
          <p:cNvPr id="65" name="TextBox 28">
            <a:extLst>
              <a:ext uri="{FF2B5EF4-FFF2-40B4-BE49-F238E27FC236}">
                <a16:creationId xmlns:a16="http://schemas.microsoft.com/office/drawing/2014/main" id="{FE9B703E-68CB-4835-B371-8E5F873422DE}"/>
              </a:ext>
            </a:extLst>
          </p:cNvPr>
          <p:cNvSpPr txBox="1"/>
          <p:nvPr/>
        </p:nvSpPr>
        <p:spPr>
          <a:xfrm>
            <a:off x="1216287" y="655769"/>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66" name="Rectangle 12">
            <a:extLst>
              <a:ext uri="{FF2B5EF4-FFF2-40B4-BE49-F238E27FC236}">
                <a16:creationId xmlns:a16="http://schemas.microsoft.com/office/drawing/2014/main" id="{1149B9D1-9FC8-4859-90FE-DD61197CB2EA}"/>
              </a:ext>
            </a:extLst>
          </p:cNvPr>
          <p:cNvSpPr>
            <a:spLocks noChangeArrowheads="1"/>
          </p:cNvSpPr>
          <p:nvPr/>
        </p:nvSpPr>
        <p:spPr bwMode="auto">
          <a:xfrm>
            <a:off x="333324" y="5544073"/>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0000"/>
                </a:solidFill>
                <a:latin typeface="Arial" panose="020B0604020202020204" pitchFamily="34" charset="0"/>
              </a:rPr>
              <a:t>Now</a:t>
            </a:r>
          </a:p>
        </p:txBody>
      </p:sp>
      <p:cxnSp>
        <p:nvCxnSpPr>
          <p:cNvPr id="67" name="Straight Connector 114">
            <a:extLst>
              <a:ext uri="{FF2B5EF4-FFF2-40B4-BE49-F238E27FC236}">
                <a16:creationId xmlns:a16="http://schemas.microsoft.com/office/drawing/2014/main" id="{D3331AF5-1A80-4802-BB4B-6EB3CEE1082F}"/>
              </a:ext>
            </a:extLst>
          </p:cNvPr>
          <p:cNvCxnSpPr>
            <a:cxnSpLocks noChangeShapeType="1"/>
          </p:cNvCxnSpPr>
          <p:nvPr/>
        </p:nvCxnSpPr>
        <p:spPr bwMode="auto">
          <a:xfrm>
            <a:off x="743212" y="1090143"/>
            <a:ext cx="0" cy="4536535"/>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68" name="Rectangle 3">
            <a:extLst>
              <a:ext uri="{FF2B5EF4-FFF2-40B4-BE49-F238E27FC236}">
                <a16:creationId xmlns:a16="http://schemas.microsoft.com/office/drawing/2014/main" id="{2C6D9975-9049-4733-971B-AFD4A348E3A0}"/>
              </a:ext>
            </a:extLst>
          </p:cNvPr>
          <p:cNvSpPr>
            <a:spLocks noChangeArrowheads="1"/>
          </p:cNvSpPr>
          <p:nvPr/>
        </p:nvSpPr>
        <p:spPr bwMode="auto">
          <a:xfrm>
            <a:off x="1525849" y="2195996"/>
            <a:ext cx="6759575" cy="1240588"/>
          </a:xfrm>
          <a:prstGeom prst="rect">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dirty="0"/>
          </a:p>
        </p:txBody>
      </p:sp>
      <p:sp>
        <p:nvSpPr>
          <p:cNvPr id="69" name="TextBox 4">
            <a:extLst>
              <a:ext uri="{FF2B5EF4-FFF2-40B4-BE49-F238E27FC236}">
                <a16:creationId xmlns:a16="http://schemas.microsoft.com/office/drawing/2014/main" id="{94D46BE9-138F-4082-AF0F-1833778AB2AB}"/>
              </a:ext>
            </a:extLst>
          </p:cNvPr>
          <p:cNvSpPr txBox="1">
            <a:spLocks noChangeArrowheads="1"/>
          </p:cNvSpPr>
          <p:nvPr/>
        </p:nvSpPr>
        <p:spPr bwMode="auto">
          <a:xfrm>
            <a:off x="1600462" y="3191497"/>
            <a:ext cx="3563796"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00" dirty="0"/>
              <a:t>NEW at TSG#99 - Working assumption for SA, endorsed for RAN </a:t>
            </a:r>
          </a:p>
        </p:txBody>
      </p:sp>
      <p:sp>
        <p:nvSpPr>
          <p:cNvPr id="70" name="Chevron 60">
            <a:extLst>
              <a:ext uri="{FF2B5EF4-FFF2-40B4-BE49-F238E27FC236}">
                <a16:creationId xmlns:a16="http://schemas.microsoft.com/office/drawing/2014/main" id="{D63708F9-6378-4143-B362-943E6881459D}"/>
              </a:ext>
            </a:extLst>
          </p:cNvPr>
          <p:cNvSpPr/>
          <p:nvPr/>
        </p:nvSpPr>
        <p:spPr bwMode="auto">
          <a:xfrm>
            <a:off x="1633799" y="1212380"/>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71" name="Chevron 60">
            <a:extLst>
              <a:ext uri="{FF2B5EF4-FFF2-40B4-BE49-F238E27FC236}">
                <a16:creationId xmlns:a16="http://schemas.microsoft.com/office/drawing/2014/main" id="{A261021C-3654-40B8-B16A-A0CC36C89D27}"/>
              </a:ext>
            </a:extLst>
          </p:cNvPr>
          <p:cNvSpPr/>
          <p:nvPr/>
        </p:nvSpPr>
        <p:spPr bwMode="auto">
          <a:xfrm>
            <a:off x="366974" y="1209205"/>
            <a:ext cx="139541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72" name="Title 1">
            <a:extLst>
              <a:ext uri="{FF2B5EF4-FFF2-40B4-BE49-F238E27FC236}">
                <a16:creationId xmlns:a16="http://schemas.microsoft.com/office/drawing/2014/main" id="{87A5B7A8-21D1-43AF-9CF3-F57729F0539D}"/>
              </a:ext>
            </a:extLst>
          </p:cNvPr>
          <p:cNvSpPr txBox="1">
            <a:spLocks/>
          </p:cNvSpPr>
          <p:nvPr/>
        </p:nvSpPr>
        <p:spPr bwMode="auto">
          <a:xfrm>
            <a:off x="182824" y="180884"/>
            <a:ext cx="850632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OAM (considering of sync with SA1/SA2/SA6/RAN/CT)</a:t>
            </a:r>
            <a:endParaRPr lang="en-US" sz="2400" dirty="0"/>
          </a:p>
        </p:txBody>
      </p:sp>
      <p:sp>
        <p:nvSpPr>
          <p:cNvPr id="87" name="Chevron 60">
            <a:extLst>
              <a:ext uri="{FF2B5EF4-FFF2-40B4-BE49-F238E27FC236}">
                <a16:creationId xmlns:a16="http://schemas.microsoft.com/office/drawing/2014/main" id="{16D18C63-8B79-419A-8FFC-83DC2C667CBD}"/>
              </a:ext>
            </a:extLst>
          </p:cNvPr>
          <p:cNvSpPr/>
          <p:nvPr/>
        </p:nvSpPr>
        <p:spPr bwMode="auto">
          <a:xfrm>
            <a:off x="2356111" y="3940290"/>
            <a:ext cx="1375569" cy="21671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88" name="Chevron 60">
            <a:extLst>
              <a:ext uri="{FF2B5EF4-FFF2-40B4-BE49-F238E27FC236}">
                <a16:creationId xmlns:a16="http://schemas.microsoft.com/office/drawing/2014/main" id="{D401BDA8-F258-49F6-9516-C5531C755238}"/>
              </a:ext>
            </a:extLst>
          </p:cNvPr>
          <p:cNvSpPr/>
          <p:nvPr/>
        </p:nvSpPr>
        <p:spPr bwMode="auto">
          <a:xfrm>
            <a:off x="4480344" y="5182557"/>
            <a:ext cx="1283493" cy="33898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fr-FR" sz="700" dirty="0">
                <a:latin typeface="Montserrat" panose="00000500000000000000" pitchFamily="50" charset="0"/>
                <a:ea typeface="ＭＳ Ｐゴシック" charset="-128"/>
              </a:rPr>
              <a:t>Stage 1 (Standalone OAM –part 2/SA5 RAN </a:t>
            </a:r>
            <a:r>
              <a:rPr lang="fr-FR" sz="700" dirty="0" err="1">
                <a:latin typeface="Montserrat" panose="00000500000000000000" pitchFamily="50" charset="0"/>
                <a:ea typeface="ＭＳ Ｐゴシック" charset="-128"/>
              </a:rPr>
              <a:t>related</a:t>
            </a:r>
            <a:r>
              <a:rPr lang="fr-FR" sz="700" dirty="0">
                <a:latin typeface="Montserrat" panose="00000500000000000000" pitchFamily="50" charset="0"/>
                <a:ea typeface="ＭＳ Ｐゴシック" charset="-128"/>
              </a:rPr>
              <a:t> OAM)</a:t>
            </a:r>
          </a:p>
        </p:txBody>
      </p:sp>
      <p:sp>
        <p:nvSpPr>
          <p:cNvPr id="89" name="Chevron 60">
            <a:extLst>
              <a:ext uri="{FF2B5EF4-FFF2-40B4-BE49-F238E27FC236}">
                <a16:creationId xmlns:a16="http://schemas.microsoft.com/office/drawing/2014/main" id="{274BFABB-2E29-4D6C-A5D9-B946CE759E1E}"/>
              </a:ext>
            </a:extLst>
          </p:cNvPr>
          <p:cNvSpPr/>
          <p:nvPr/>
        </p:nvSpPr>
        <p:spPr bwMode="auto">
          <a:xfrm>
            <a:off x="4469230" y="5539571"/>
            <a:ext cx="2681103" cy="36613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en-US" sz="900" dirty="0">
                <a:latin typeface="Montserrat" panose="00000500000000000000" pitchFamily="50" charset="0"/>
                <a:ea typeface="ＭＳ Ｐゴシック" charset="-128"/>
              </a:rPr>
              <a:t>Stage 2 Functional and stage 3 work (standalone OAM part 2/RAN related OAM)</a:t>
            </a:r>
          </a:p>
        </p:txBody>
      </p:sp>
      <p:sp>
        <p:nvSpPr>
          <p:cNvPr id="91" name="矩形 1">
            <a:extLst>
              <a:ext uri="{FF2B5EF4-FFF2-40B4-BE49-F238E27FC236}">
                <a16:creationId xmlns:a16="http://schemas.microsoft.com/office/drawing/2014/main" id="{494185F5-C5FE-4734-B817-D91278C24885}"/>
              </a:ext>
            </a:extLst>
          </p:cNvPr>
          <p:cNvSpPr>
            <a:spLocks noChangeArrowheads="1"/>
          </p:cNvSpPr>
          <p:nvPr/>
        </p:nvSpPr>
        <p:spPr bwMode="auto">
          <a:xfrm>
            <a:off x="801950" y="3472120"/>
            <a:ext cx="7483473" cy="2843695"/>
          </a:xfrm>
          <a:prstGeom prst="rect">
            <a:avLst/>
          </a:prstGeom>
          <a:noFill/>
          <a:ln w="1905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92" name="文本框 2">
            <a:extLst>
              <a:ext uri="{FF2B5EF4-FFF2-40B4-BE49-F238E27FC236}">
                <a16:creationId xmlns:a16="http://schemas.microsoft.com/office/drawing/2014/main" id="{66FDFAC2-D8F8-4531-8A25-D3CF624ECA43}"/>
              </a:ext>
            </a:extLst>
          </p:cNvPr>
          <p:cNvSpPr txBox="1">
            <a:spLocks noChangeArrowheads="1"/>
          </p:cNvSpPr>
          <p:nvPr/>
        </p:nvSpPr>
        <p:spPr bwMode="auto">
          <a:xfrm>
            <a:off x="5943100" y="3624596"/>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
        <p:nvSpPr>
          <p:cNvPr id="2" name="Rectangle 1">
            <a:extLst>
              <a:ext uri="{FF2B5EF4-FFF2-40B4-BE49-F238E27FC236}">
                <a16:creationId xmlns:a16="http://schemas.microsoft.com/office/drawing/2014/main" id="{E1391863-9417-4BA5-996D-C4B59948DFBE}"/>
              </a:ext>
            </a:extLst>
          </p:cNvPr>
          <p:cNvSpPr/>
          <p:nvPr/>
        </p:nvSpPr>
        <p:spPr bwMode="auto">
          <a:xfrm>
            <a:off x="1739901" y="3837965"/>
            <a:ext cx="601518" cy="549037"/>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SA5#151~152</a:t>
            </a:r>
            <a:r>
              <a:rPr kumimoji="0" lang="en-US" altLang="zh-CN" sz="800" b="0" i="0" u="none" strike="noStrike" cap="none" normalizeH="0" baseline="0" dirty="0">
                <a:ln>
                  <a:noFill/>
                </a:ln>
                <a:solidFill>
                  <a:schemeClr val="tx1"/>
                </a:solidFill>
                <a:effectLst/>
                <a:latin typeface="Arial" charset="0"/>
              </a:rPr>
              <a:t>:New Rel-19 SIDs</a:t>
            </a:r>
            <a:endParaRPr kumimoji="0" lang="zh-CN" altLang="en-US" sz="800" b="0" i="0" u="none" strike="noStrike" cap="none" normalizeH="0" baseline="0" dirty="0">
              <a:ln>
                <a:noFill/>
              </a:ln>
              <a:solidFill>
                <a:schemeClr val="tx1"/>
              </a:solidFill>
              <a:effectLst/>
              <a:latin typeface="Arial" charset="0"/>
            </a:endParaRPr>
          </a:p>
        </p:txBody>
      </p:sp>
      <p:sp>
        <p:nvSpPr>
          <p:cNvPr id="78" name="Rectangle 77">
            <a:extLst>
              <a:ext uri="{FF2B5EF4-FFF2-40B4-BE49-F238E27FC236}">
                <a16:creationId xmlns:a16="http://schemas.microsoft.com/office/drawing/2014/main" id="{07D0FE85-E0F3-43D5-8615-37689107E2B4}"/>
              </a:ext>
            </a:extLst>
          </p:cNvPr>
          <p:cNvSpPr/>
          <p:nvPr/>
        </p:nvSpPr>
        <p:spPr bwMode="auto">
          <a:xfrm>
            <a:off x="3484807" y="5199285"/>
            <a:ext cx="1004788" cy="523255"/>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900" b="1" dirty="0">
                <a:latin typeface="Arial" charset="0"/>
              </a:rPr>
              <a:t>SA5#155~156:</a:t>
            </a:r>
            <a:r>
              <a:rPr lang="en-US" altLang="zh-CN" sz="900" dirty="0">
                <a:latin typeface="Arial" charset="0"/>
              </a:rPr>
              <a:t>New WIDs</a:t>
            </a:r>
          </a:p>
          <a:p>
            <a:r>
              <a:rPr lang="en-US" altLang="zh-CN" sz="900" dirty="0">
                <a:latin typeface="Arial" charset="0"/>
              </a:rPr>
              <a:t>package 2</a:t>
            </a:r>
            <a:endParaRPr lang="zh-CN" altLang="en-US" sz="900" dirty="0">
              <a:latin typeface="Arial" charset="0"/>
            </a:endParaRPr>
          </a:p>
        </p:txBody>
      </p:sp>
      <p:cxnSp>
        <p:nvCxnSpPr>
          <p:cNvPr id="73" name="Straight Connector 72">
            <a:extLst>
              <a:ext uri="{FF2B5EF4-FFF2-40B4-BE49-F238E27FC236}">
                <a16:creationId xmlns:a16="http://schemas.microsoft.com/office/drawing/2014/main" id="{564731DF-408C-46C2-A6A9-DB7D85C79868}"/>
              </a:ext>
            </a:extLst>
          </p:cNvPr>
          <p:cNvCxnSpPr>
            <a:cxnSpLocks/>
          </p:cNvCxnSpPr>
          <p:nvPr/>
        </p:nvCxnSpPr>
        <p:spPr bwMode="auto">
          <a:xfrm>
            <a:off x="3721334" y="5737922"/>
            <a:ext cx="0" cy="577893"/>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93" name="Straight Connector 92">
            <a:extLst>
              <a:ext uri="{FF2B5EF4-FFF2-40B4-BE49-F238E27FC236}">
                <a16:creationId xmlns:a16="http://schemas.microsoft.com/office/drawing/2014/main" id="{9726608A-DDC6-4377-A90A-9E97B64CB74B}"/>
              </a:ext>
            </a:extLst>
          </p:cNvPr>
          <p:cNvCxnSpPr>
            <a:cxnSpLocks/>
          </p:cNvCxnSpPr>
          <p:nvPr/>
        </p:nvCxnSpPr>
        <p:spPr bwMode="auto">
          <a:xfrm flipH="1">
            <a:off x="7133747" y="5617655"/>
            <a:ext cx="1533"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97" name="Chevron 60">
            <a:extLst>
              <a:ext uri="{FF2B5EF4-FFF2-40B4-BE49-F238E27FC236}">
                <a16:creationId xmlns:a16="http://schemas.microsoft.com/office/drawing/2014/main" id="{489337C7-FE4E-40E2-9C3C-38847D1E6B6C}"/>
              </a:ext>
            </a:extLst>
          </p:cNvPr>
          <p:cNvSpPr/>
          <p:nvPr/>
        </p:nvSpPr>
        <p:spPr bwMode="auto">
          <a:xfrm>
            <a:off x="3642384" y="3933087"/>
            <a:ext cx="850502" cy="24462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r>
              <a:rPr lang="fr-FR" sz="700" dirty="0">
                <a:latin typeface="Montserrat" panose="00000500000000000000" pitchFamily="50" charset="0"/>
                <a:ea typeface="ＭＳ Ｐゴシック" charset="-128"/>
              </a:rPr>
              <a:t>Studies (SA5 OAM)</a:t>
            </a:r>
          </a:p>
        </p:txBody>
      </p:sp>
      <p:sp>
        <p:nvSpPr>
          <p:cNvPr id="99" name="Chevron 60">
            <a:extLst>
              <a:ext uri="{FF2B5EF4-FFF2-40B4-BE49-F238E27FC236}">
                <a16:creationId xmlns:a16="http://schemas.microsoft.com/office/drawing/2014/main" id="{99D16E3A-E211-4825-BC28-EA84119254C7}"/>
              </a:ext>
            </a:extLst>
          </p:cNvPr>
          <p:cNvSpPr/>
          <p:nvPr/>
        </p:nvSpPr>
        <p:spPr bwMode="auto">
          <a:xfrm>
            <a:off x="3065726" y="4556582"/>
            <a:ext cx="2041951" cy="26944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fr-FR" sz="800" dirty="0">
                <a:latin typeface="Montserrat" panose="00000500000000000000" pitchFamily="50" charset="0"/>
                <a:ea typeface="ＭＳ Ｐゴシック" charset="-128"/>
              </a:rPr>
              <a:t>Stage 1 (</a:t>
            </a:r>
            <a:r>
              <a:rPr lang="fr-FR" altLang="zh-CN" sz="800" dirty="0">
                <a:latin typeface="Montserrat" panose="00000500000000000000" pitchFamily="50" charset="0"/>
                <a:ea typeface="ＭＳ Ｐゴシック" charset="-128"/>
              </a:rPr>
              <a:t>Standalone OAM-part 1/</a:t>
            </a:r>
            <a:r>
              <a:rPr lang="fr-FR" sz="800" dirty="0">
                <a:latin typeface="Montserrat" panose="00000500000000000000" pitchFamily="50" charset="0"/>
                <a:ea typeface="ＭＳ Ｐゴシック" charset="-128"/>
              </a:rPr>
              <a:t>SA2/SA6 related OAM)</a:t>
            </a:r>
          </a:p>
        </p:txBody>
      </p:sp>
      <p:sp>
        <p:nvSpPr>
          <p:cNvPr id="100" name="Chevron 60">
            <a:extLst>
              <a:ext uri="{FF2B5EF4-FFF2-40B4-BE49-F238E27FC236}">
                <a16:creationId xmlns:a16="http://schemas.microsoft.com/office/drawing/2014/main" id="{441A68E0-5D21-4A39-BAB1-C40AE40C8A71}"/>
              </a:ext>
            </a:extLst>
          </p:cNvPr>
          <p:cNvSpPr/>
          <p:nvPr/>
        </p:nvSpPr>
        <p:spPr bwMode="auto">
          <a:xfrm>
            <a:off x="3206216" y="4830617"/>
            <a:ext cx="3208337" cy="2849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r>
              <a:rPr lang="en-US" sz="800" dirty="0">
                <a:latin typeface="Montserrat" panose="00000500000000000000" pitchFamily="50" charset="0"/>
                <a:ea typeface="ＭＳ Ｐゴシック" charset="-128"/>
              </a:rPr>
              <a:t>Stage 2 Functional work (</a:t>
            </a:r>
            <a:r>
              <a:rPr lang="en-US" altLang="zh-CN" sz="800" dirty="0">
                <a:latin typeface="Montserrat" panose="00000500000000000000" pitchFamily="50" charset="0"/>
                <a:ea typeface="ＭＳ Ｐゴシック" charset="-128"/>
              </a:rPr>
              <a:t>SA2/6 </a:t>
            </a:r>
            <a:r>
              <a:rPr lang="en-US" sz="800" dirty="0">
                <a:latin typeface="Montserrat" panose="00000500000000000000" pitchFamily="50" charset="0"/>
                <a:ea typeface="ＭＳ Ｐゴシック" charset="-128"/>
              </a:rPr>
              <a:t>related OAM) and CT related stage3 work, Stage2/stage3 for standalone OAM-part1</a:t>
            </a:r>
          </a:p>
        </p:txBody>
      </p:sp>
      <p:sp>
        <p:nvSpPr>
          <p:cNvPr id="84" name="Rectangle 83">
            <a:extLst>
              <a:ext uri="{FF2B5EF4-FFF2-40B4-BE49-F238E27FC236}">
                <a16:creationId xmlns:a16="http://schemas.microsoft.com/office/drawing/2014/main" id="{21C806E2-A949-459E-88BF-F9C288D4D26F}"/>
              </a:ext>
            </a:extLst>
          </p:cNvPr>
          <p:cNvSpPr/>
          <p:nvPr/>
        </p:nvSpPr>
        <p:spPr bwMode="auto">
          <a:xfrm>
            <a:off x="3251378" y="1684931"/>
            <a:ext cx="1832851" cy="343952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04" name="Rectangle 103">
            <a:extLst>
              <a:ext uri="{FF2B5EF4-FFF2-40B4-BE49-F238E27FC236}">
                <a16:creationId xmlns:a16="http://schemas.microsoft.com/office/drawing/2014/main" id="{79CCF4C0-33A4-4D28-A8C0-A99D538A281A}"/>
              </a:ext>
            </a:extLst>
          </p:cNvPr>
          <p:cNvSpPr/>
          <p:nvPr/>
        </p:nvSpPr>
        <p:spPr bwMode="auto">
          <a:xfrm>
            <a:off x="4500679" y="1948459"/>
            <a:ext cx="2625928" cy="3577672"/>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85" name="TextBox 84">
            <a:extLst>
              <a:ext uri="{FF2B5EF4-FFF2-40B4-BE49-F238E27FC236}">
                <a16:creationId xmlns:a16="http://schemas.microsoft.com/office/drawing/2014/main" id="{C1752441-777B-4187-99C7-BDC88CC65DF4}"/>
              </a:ext>
            </a:extLst>
          </p:cNvPr>
          <p:cNvSpPr txBox="1"/>
          <p:nvPr/>
        </p:nvSpPr>
        <p:spPr>
          <a:xfrm>
            <a:off x="8545477" y="1309377"/>
            <a:ext cx="3542348" cy="5124480"/>
          </a:xfrm>
          <a:prstGeom prst="rect">
            <a:avLst/>
          </a:prstGeom>
          <a:solidFill>
            <a:schemeClr val="bg1"/>
          </a:solidFill>
          <a:ln>
            <a:solidFill>
              <a:schemeClr val="tx1"/>
            </a:solidFill>
          </a:ln>
        </p:spPr>
        <p:txBody>
          <a:bodyPr wrap="square" rtlCol="0">
            <a:spAutoFit/>
          </a:bodyPr>
          <a:lstStyle/>
          <a:p>
            <a:r>
              <a:rPr lang="en-US" altLang="zh-CN" sz="1100" b="1" dirty="0">
                <a:latin typeface="+mn-lt"/>
                <a:ea typeface="Microsoft YaHei" panose="020B0503020204020204" pitchFamily="34" charset="-122"/>
              </a:rPr>
              <a:t>Categorization of SA5 work:</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Standalone OAM (part 1 and part 2) </a:t>
            </a:r>
          </a:p>
          <a:p>
            <a:pPr lvl="1"/>
            <a:r>
              <a:rPr lang="en-US" altLang="zh-CN" sz="1000" dirty="0">
                <a:latin typeface="+mn-lt"/>
                <a:ea typeface="Microsoft YaHei" panose="020B0503020204020204" pitchFamily="34" charset="-122"/>
              </a:rPr>
              <a:t>Part1: work related to Rel-18 study with no Rel-18 WI and other potential high priority </a:t>
            </a:r>
            <a:r>
              <a:rPr lang="en-US" altLang="zh-CN" sz="1000" dirty="0" err="1">
                <a:latin typeface="+mn-lt"/>
                <a:ea typeface="Microsoft YaHei" panose="020B0503020204020204" pitchFamily="34" charset="-122"/>
              </a:rPr>
              <a:t>WIs.</a:t>
            </a:r>
            <a:endParaRPr lang="en-US" altLang="zh-CN" sz="1000" dirty="0">
              <a:latin typeface="+mn-lt"/>
              <a:ea typeface="Microsoft YaHei" panose="020B0503020204020204" pitchFamily="34" charset="-122"/>
            </a:endParaRPr>
          </a:p>
          <a:p>
            <a:pPr lvl="1"/>
            <a:r>
              <a:rPr lang="en-US" altLang="zh-CN" sz="1000" dirty="0">
                <a:latin typeface="+mn-lt"/>
                <a:ea typeface="Microsoft YaHei" panose="020B0503020204020204" pitchFamily="34" charset="-122"/>
              </a:rPr>
              <a:t>Part2: other potential rel-19 SIs/</a:t>
            </a:r>
            <a:r>
              <a:rPr lang="en-US" altLang="zh-CN" sz="1000" dirty="0" err="1">
                <a:latin typeface="+mn-lt"/>
                <a:ea typeface="Microsoft YaHei" panose="020B0503020204020204" pitchFamily="34" charset="-122"/>
              </a:rPr>
              <a:t>WIs.</a:t>
            </a:r>
            <a:endParaRPr lang="en-US" altLang="zh-CN" sz="1000" dirty="0">
              <a:latin typeface="+mn-lt"/>
              <a:ea typeface="Microsoft YaHei" panose="020B0503020204020204" pitchFamily="34" charset="-122"/>
            </a:endParaRP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SA1 related OAM</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SA2/6 related OAM </a:t>
            </a:r>
          </a:p>
          <a:p>
            <a:pPr marL="285750" indent="-285750">
              <a:buFont typeface="Wingdings" panose="05000000000000000000" pitchFamily="2" charset="2"/>
              <a:buChar char="Ø"/>
            </a:pPr>
            <a:r>
              <a:rPr lang="en-US" altLang="zh-CN" sz="1100" dirty="0">
                <a:latin typeface="+mn-lt"/>
                <a:ea typeface="Microsoft YaHei" panose="020B0503020204020204" pitchFamily="34" charset="-122"/>
              </a:rPr>
              <a:t>RAN/CT related OAM</a:t>
            </a:r>
            <a:endParaRPr lang="en-US" altLang="zh-CN" sz="1100" b="1" dirty="0">
              <a:latin typeface="+mn-lt"/>
              <a:ea typeface="Microsoft YaHei" panose="020B0503020204020204" pitchFamily="34" charset="-122"/>
            </a:endParaRPr>
          </a:p>
          <a:p>
            <a:r>
              <a:rPr lang="en-US" altLang="zh-CN" sz="1100" b="1" dirty="0">
                <a:latin typeface="+mn-lt"/>
                <a:ea typeface="Microsoft YaHei" panose="020B0503020204020204" pitchFamily="34" charset="-122"/>
              </a:rPr>
              <a:t>Key sync periods and potential sync consideration:</a:t>
            </a:r>
          </a:p>
          <a:p>
            <a:r>
              <a:rPr lang="zh-CN" altLang="en-US" sz="1100" b="1" dirty="0">
                <a:solidFill>
                  <a:srgbClr val="0000FF"/>
                </a:solidFill>
                <a:latin typeface="+mn-lt"/>
                <a:ea typeface="Microsoft YaHei" panose="020B0503020204020204" pitchFamily="34" charset="-122"/>
              </a:rPr>
              <a:t>①  </a:t>
            </a:r>
            <a:r>
              <a:rPr lang="en-US" altLang="zh-CN" sz="1100" b="1" dirty="0">
                <a:solidFill>
                  <a:srgbClr val="0000FF"/>
                </a:solidFill>
                <a:latin typeface="+mn-lt"/>
                <a:ea typeface="Microsoft YaHei" panose="020B0503020204020204" pitchFamily="34" charset="-122"/>
              </a:rPr>
              <a:t>Jun (SA5#150)</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~Dec.2023 (SA5#152/</a:t>
            </a:r>
            <a:r>
              <a:rPr lang="en-US" altLang="zh-CN" sz="1100" b="1" dirty="0">
                <a:solidFill>
                  <a:srgbClr val="0000FF"/>
                </a:solidFill>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TSG#102)</a:t>
            </a:r>
            <a:r>
              <a:rPr lang="zh-CN" altLang="en-US" sz="1100" b="1"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follow SA1 discussion with </a:t>
            </a:r>
            <a:r>
              <a:rPr lang="en-US" altLang="zh-CN" sz="1100" b="1" dirty="0">
                <a:solidFill>
                  <a:srgbClr val="FF0000"/>
                </a:solidFill>
                <a:latin typeface="+mn-lt"/>
                <a:ea typeface="Microsoft YaHei" panose="020B0503020204020204" pitchFamily="34" charset="-122"/>
              </a:rPr>
              <a:t>DP</a:t>
            </a:r>
          </a:p>
          <a:p>
            <a:r>
              <a:rPr lang="zh-CN" altLang="en-US" sz="1100" b="1" dirty="0">
                <a:solidFill>
                  <a:srgbClr val="0000FF"/>
                </a:solidFill>
                <a:ea typeface="Microsoft YaHei" panose="020B0503020204020204" pitchFamily="34" charset="-122"/>
              </a:rPr>
              <a:t>② </a:t>
            </a:r>
            <a:r>
              <a:rPr lang="en-US" altLang="zh-CN" sz="1100" b="1" dirty="0">
                <a:solidFill>
                  <a:srgbClr val="0000FF"/>
                </a:solidFill>
                <a:latin typeface="+mn-lt"/>
                <a:ea typeface="Microsoft YaHei" panose="020B0503020204020204" pitchFamily="34" charset="-122"/>
              </a:rPr>
              <a:t>Oct (SA5#151) ~Dec.2023 (SA5#152/TSG#102): </a:t>
            </a:r>
            <a:r>
              <a:rPr lang="en-US" altLang="zh-CN" sz="1100" dirty="0">
                <a:latin typeface="+mn-lt"/>
                <a:ea typeface="Microsoft YaHei" panose="020B0503020204020204" pitchFamily="34" charset="-122"/>
              </a:rPr>
              <a:t>Rel-19 </a:t>
            </a:r>
            <a:r>
              <a:rPr lang="en-US" altLang="zh-CN" sz="1100" b="1" dirty="0">
                <a:solidFill>
                  <a:srgbClr val="FF0000"/>
                </a:solidFill>
                <a:latin typeface="+mn-lt"/>
                <a:ea typeface="Microsoft YaHei" panose="020B0503020204020204" pitchFamily="34" charset="-122"/>
              </a:rPr>
              <a:t>SIs</a:t>
            </a:r>
            <a:r>
              <a:rPr lang="en-US" altLang="zh-CN" sz="1100" dirty="0">
                <a:latin typeface="+mn-lt"/>
                <a:ea typeface="Microsoft YaHei" panose="020B0503020204020204" pitchFamily="34" charset="-122"/>
              </a:rPr>
              <a:t> discussion time window. All SIs are to be ready in TSG#102.</a:t>
            </a:r>
          </a:p>
          <a:p>
            <a:pPr lvl="0"/>
            <a:r>
              <a:rPr lang="zh-CN" altLang="en-US" sz="1100" b="1" dirty="0">
                <a:solidFill>
                  <a:srgbClr val="0000FF"/>
                </a:solidFill>
                <a:ea typeface="Microsoft YaHei" panose="020B0503020204020204" pitchFamily="34" charset="-122"/>
              </a:rPr>
              <a:t>③</a:t>
            </a:r>
            <a:r>
              <a:rPr lang="zh-CN" altLang="en-US" sz="1100" b="1" dirty="0">
                <a:solidFill>
                  <a:srgbClr val="0000FF"/>
                </a:solidFill>
                <a:latin typeface="+mn-lt"/>
                <a:ea typeface="Microsoft YaHei" panose="020B0503020204020204" pitchFamily="34" charset="-122"/>
              </a:rPr>
              <a:t> </a:t>
            </a:r>
            <a:r>
              <a:rPr lang="en-US" altLang="zh-CN" sz="1100" b="1" dirty="0">
                <a:solidFill>
                  <a:srgbClr val="0000FF"/>
                </a:solidFill>
                <a:latin typeface="+mn-lt"/>
                <a:ea typeface="Microsoft YaHei" panose="020B0503020204020204" pitchFamily="34" charset="-122"/>
              </a:rPr>
              <a:t>Jan (SA5#153) ~Jun. 2024 (SA5#155/TSG#104)</a:t>
            </a:r>
            <a:r>
              <a:rPr lang="en-US" altLang="zh-CN" sz="1100" dirty="0">
                <a:solidFill>
                  <a:srgbClr val="0000FF"/>
                </a:solidFill>
                <a:latin typeface="+mn-lt"/>
                <a:ea typeface="Microsoft YaHei" panose="020B0503020204020204" pitchFamily="34" charset="-122"/>
              </a:rPr>
              <a:t>: </a:t>
            </a:r>
            <a:r>
              <a:rPr lang="en-US" altLang="zh-CN" sz="1100" b="1" dirty="0">
                <a:solidFill>
                  <a:srgbClr val="FF0000"/>
                </a:solidFill>
                <a:latin typeface="+mn-lt"/>
                <a:ea typeface="Microsoft YaHei" panose="020B0503020204020204" pitchFamily="34" charset="-122"/>
              </a:rPr>
              <a:t>WID package 1(</a:t>
            </a:r>
            <a:r>
              <a:rPr lang="en-US" altLang="zh-CN" sz="1100" b="1" dirty="0">
                <a:solidFill>
                  <a:srgbClr val="FF0000"/>
                </a:solidFill>
                <a:latin typeface="Calibri"/>
                <a:ea typeface="Microsoft YaHei" panose="020B0503020204020204" pitchFamily="34" charset="-122"/>
              </a:rPr>
              <a:t>Standalone OAM part1  and SA2/SA6 related OAM)</a:t>
            </a:r>
            <a:r>
              <a:rPr lang="en-US" altLang="zh-CN" sz="1100" dirty="0">
                <a:latin typeface="+mn-lt"/>
                <a:ea typeface="Microsoft YaHei" panose="020B0503020204020204" pitchFamily="34" charset="-122"/>
              </a:rPr>
              <a:t> discussion time window. Standalone OAM part 1 and SA2/SA6 related </a:t>
            </a:r>
            <a:r>
              <a:rPr lang="en-US" altLang="zh-CN" sz="1100" dirty="0" err="1">
                <a:latin typeface="+mn-lt"/>
                <a:ea typeface="Microsoft YaHei" panose="020B0503020204020204" pitchFamily="34" charset="-122"/>
              </a:rPr>
              <a:t>Wis</a:t>
            </a:r>
            <a:r>
              <a:rPr lang="en-US" altLang="zh-CN" sz="1100" dirty="0">
                <a:latin typeface="+mn-lt"/>
                <a:ea typeface="Microsoft YaHei" panose="020B0503020204020204" pitchFamily="34" charset="-122"/>
              </a:rPr>
              <a:t> should be ready in TSG#104, to be able to sync with SA2/SA6 discussion.</a:t>
            </a:r>
          </a:p>
          <a:p>
            <a:r>
              <a:rPr lang="zh-CN" altLang="en-US" sz="1100" b="1" dirty="0">
                <a:solidFill>
                  <a:srgbClr val="0000FF"/>
                </a:solidFill>
                <a:ea typeface="Microsoft YaHei" panose="020B0503020204020204" pitchFamily="34" charset="-122"/>
              </a:rPr>
              <a:t>④ </a:t>
            </a:r>
            <a:r>
              <a:rPr lang="en-US" altLang="zh-CN" sz="1100" b="1" dirty="0">
                <a:solidFill>
                  <a:srgbClr val="0000FF"/>
                </a:solidFill>
                <a:latin typeface="+mn-lt"/>
                <a:ea typeface="Microsoft YaHei" panose="020B0503020204020204" pitchFamily="34" charset="-122"/>
              </a:rPr>
              <a:t>Jun (SA5#155)~Sep. 2024 (SA5#156/TSG#105)</a:t>
            </a:r>
            <a:r>
              <a:rPr lang="en-US" altLang="zh-CN" sz="1100" dirty="0">
                <a:solidFill>
                  <a:srgbClr val="0000FF"/>
                </a:solidFill>
                <a:latin typeface="+mn-lt"/>
                <a:ea typeface="Microsoft YaHei" panose="020B0503020204020204" pitchFamily="34" charset="-122"/>
              </a:rPr>
              <a:t>: </a:t>
            </a:r>
            <a:r>
              <a:rPr lang="en-US" altLang="zh-CN" sz="1100" b="1" dirty="0">
                <a:solidFill>
                  <a:srgbClr val="FF0000"/>
                </a:solidFill>
                <a:latin typeface="+mn-lt"/>
                <a:ea typeface="Microsoft YaHei" panose="020B0503020204020204" pitchFamily="34" charset="-122"/>
              </a:rPr>
              <a:t>WID package 2 (standalone OAM part 2 and RAN/CT related OAM)</a:t>
            </a:r>
            <a:r>
              <a:rPr lang="en-US" altLang="zh-CN" sz="1100" dirty="0">
                <a:latin typeface="+mn-lt"/>
                <a:ea typeface="Microsoft YaHei" panose="020B0503020204020204" pitchFamily="34" charset="-122"/>
              </a:rPr>
              <a:t>  discussion time window. Standalone OAM part 2 and RAN related SIs are to be ready in TSG#105, to be able to sync with RAN/CT.</a:t>
            </a:r>
          </a:p>
          <a:p>
            <a:r>
              <a:rPr lang="zh-CN" altLang="en-US" sz="1100" b="1" dirty="0">
                <a:solidFill>
                  <a:srgbClr val="0000FF"/>
                </a:solidFill>
                <a:ea typeface="Microsoft YaHei" panose="020B0503020204020204" pitchFamily="34" charset="-122"/>
              </a:rPr>
              <a:t>⑤</a:t>
            </a:r>
            <a:r>
              <a:rPr lang="en-US" altLang="zh-CN" sz="1100" b="1" dirty="0">
                <a:solidFill>
                  <a:srgbClr val="0000FF"/>
                </a:solidFill>
                <a:latin typeface="+mn-lt"/>
                <a:ea typeface="Microsoft YaHei" panose="020B0503020204020204" pitchFamily="34" charset="-122"/>
              </a:rPr>
              <a:t>Jun (SA5#150) ~Dec.2023 (SA5#152/ TSG#102) </a:t>
            </a:r>
            <a:r>
              <a:rPr lang="en-US" altLang="zh-CN" sz="1100" dirty="0">
                <a:latin typeface="+mn-lt"/>
                <a:ea typeface="Microsoft YaHei" panose="020B0503020204020204" pitchFamily="34" charset="-122"/>
              </a:rPr>
              <a:t>potential sync time window with SA1(6 months).</a:t>
            </a:r>
            <a:endParaRPr lang="en-US" altLang="zh-CN" sz="1100" b="1" dirty="0">
              <a:solidFill>
                <a:srgbClr val="0000FF"/>
              </a:solidFill>
              <a:latin typeface="+mn-lt"/>
              <a:ea typeface="Microsoft YaHei" panose="020B0503020204020204" pitchFamily="34" charset="-122"/>
            </a:endParaRPr>
          </a:p>
          <a:p>
            <a:r>
              <a:rPr lang="zh-CN" altLang="en-US" sz="1100" b="1" dirty="0">
                <a:solidFill>
                  <a:srgbClr val="0000FF"/>
                </a:solidFill>
                <a:ea typeface="Microsoft YaHei" panose="020B0503020204020204" pitchFamily="34" charset="-122"/>
              </a:rPr>
              <a:t>⑥ </a:t>
            </a:r>
            <a:r>
              <a:rPr lang="en-US" altLang="zh-CN" sz="1100" b="1" dirty="0">
                <a:solidFill>
                  <a:srgbClr val="0000FF"/>
                </a:solidFill>
                <a:latin typeface="+mn-lt"/>
                <a:ea typeface="Microsoft YaHei" panose="020B0503020204020204" pitchFamily="34" charset="-122"/>
              </a:rPr>
              <a:t>Apr (SA5#154)~Dec,2024 (SA5#158):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a:t>
            </a:r>
            <a:r>
              <a:rPr lang="en-US" altLang="zh-CN" sz="1100" dirty="0">
                <a:solidFill>
                  <a:prstClr val="black"/>
                </a:solidFill>
                <a:latin typeface="Calibri"/>
                <a:ea typeface="Microsoft YaHei" panose="020B0503020204020204" pitchFamily="34" charset="-122"/>
              </a:rPr>
              <a:t>time window </a:t>
            </a:r>
            <a:r>
              <a:rPr lang="en-US" altLang="zh-CN" sz="1100" dirty="0">
                <a:latin typeface="+mn-lt"/>
                <a:ea typeface="Microsoft YaHei" panose="020B0503020204020204" pitchFamily="34" charset="-122"/>
              </a:rPr>
              <a:t>with SA2/SA6(9 months).</a:t>
            </a:r>
          </a:p>
          <a:p>
            <a:r>
              <a:rPr lang="zh-CN" altLang="en-US" sz="1100" b="1" dirty="0">
                <a:solidFill>
                  <a:srgbClr val="0000FF"/>
                </a:solidFill>
                <a:ea typeface="Microsoft YaHei" panose="020B0503020204020204" pitchFamily="34" charset="-122"/>
              </a:rPr>
              <a:t>⑦</a:t>
            </a:r>
            <a:r>
              <a:rPr lang="en-US" altLang="zh-CN" sz="1100" b="1" dirty="0">
                <a:solidFill>
                  <a:srgbClr val="0000FF"/>
                </a:solidFill>
                <a:latin typeface="+mn-lt"/>
                <a:ea typeface="Microsoft YaHei" panose="020B0503020204020204" pitchFamily="34" charset="-122"/>
              </a:rPr>
              <a:t>Oct,2024(SA5#157)~Sep,2025 (TSG#109): </a:t>
            </a:r>
            <a:r>
              <a:rPr lang="en-US" altLang="zh-CN" sz="1100" dirty="0">
                <a:solidFill>
                  <a:srgbClr val="0000FF"/>
                </a:solidFill>
                <a:latin typeface="+mn-lt"/>
                <a:ea typeface="Microsoft YaHei" panose="020B0503020204020204" pitchFamily="34" charset="-122"/>
              </a:rPr>
              <a:t> </a:t>
            </a:r>
            <a:r>
              <a:rPr lang="en-US" altLang="zh-CN" sz="1100" dirty="0">
                <a:latin typeface="+mn-lt"/>
                <a:ea typeface="Microsoft YaHei" panose="020B0503020204020204" pitchFamily="34" charset="-122"/>
              </a:rPr>
              <a:t>potential sync time window with RAN/CT (12 months).</a:t>
            </a:r>
            <a:endParaRPr lang="zh-CN" altLang="en-US" sz="1100" dirty="0">
              <a:latin typeface="+mn-lt"/>
            </a:endParaRPr>
          </a:p>
        </p:txBody>
      </p:sp>
      <p:sp>
        <p:nvSpPr>
          <p:cNvPr id="105" name="Rectangle 104">
            <a:extLst>
              <a:ext uri="{FF2B5EF4-FFF2-40B4-BE49-F238E27FC236}">
                <a16:creationId xmlns:a16="http://schemas.microsoft.com/office/drawing/2014/main" id="{4A0C4C09-656A-4EBA-845F-2F07940F10B8}"/>
              </a:ext>
            </a:extLst>
          </p:cNvPr>
          <p:cNvSpPr/>
          <p:nvPr/>
        </p:nvSpPr>
        <p:spPr>
          <a:xfrm>
            <a:off x="1368147" y="3920668"/>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②</a:t>
            </a:r>
            <a:endParaRPr lang="zh-CN" altLang="en-US" b="1" dirty="0">
              <a:solidFill>
                <a:srgbClr val="FF0000"/>
              </a:solidFill>
            </a:endParaRPr>
          </a:p>
        </p:txBody>
      </p:sp>
      <p:sp>
        <p:nvSpPr>
          <p:cNvPr id="107" name="Rectangle 106">
            <a:extLst>
              <a:ext uri="{FF2B5EF4-FFF2-40B4-BE49-F238E27FC236}">
                <a16:creationId xmlns:a16="http://schemas.microsoft.com/office/drawing/2014/main" id="{30C3BC8D-9B3D-4C68-BB15-89D9518B50A6}"/>
              </a:ext>
            </a:extLst>
          </p:cNvPr>
          <p:cNvSpPr/>
          <p:nvPr/>
        </p:nvSpPr>
        <p:spPr>
          <a:xfrm>
            <a:off x="3272265" y="1379544"/>
            <a:ext cx="2021707"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⑥ </a:t>
            </a:r>
            <a:r>
              <a:rPr lang="en-US" altLang="zh-CN" sz="1200" b="1" dirty="0">
                <a:solidFill>
                  <a:srgbClr val="FF0000"/>
                </a:solidFill>
                <a:latin typeface="Microsoft YaHei" panose="020B0503020204020204" pitchFamily="34" charset="-122"/>
                <a:ea typeface="Microsoft YaHei" panose="020B0503020204020204" pitchFamily="34" charset="-122"/>
              </a:rPr>
              <a:t>9 months SA2/6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08" name="Rectangle 107">
            <a:extLst>
              <a:ext uri="{FF2B5EF4-FFF2-40B4-BE49-F238E27FC236}">
                <a16:creationId xmlns:a16="http://schemas.microsoft.com/office/drawing/2014/main" id="{1C28EA64-B696-44E3-8A86-6E6942D29097}"/>
              </a:ext>
            </a:extLst>
          </p:cNvPr>
          <p:cNvSpPr/>
          <p:nvPr/>
        </p:nvSpPr>
        <p:spPr>
          <a:xfrm>
            <a:off x="5117566" y="1652778"/>
            <a:ext cx="2271776" cy="276999"/>
          </a:xfrm>
          <a:prstGeom prst="rect">
            <a:avLst/>
          </a:prstGeom>
        </p:spPr>
        <p:txBody>
          <a:bodyPr wrap="none">
            <a:spAutoFit/>
          </a:bodyPr>
          <a:lstStyle/>
          <a:p>
            <a:r>
              <a:rPr lang="zh-CN" altLang="en-US" sz="1200" b="1" dirty="0">
                <a:solidFill>
                  <a:srgbClr val="FF0000"/>
                </a:solidFill>
                <a:latin typeface="Microsoft YaHei UI" panose="020B0503020204020204" pitchFamily="34" charset="-122"/>
                <a:ea typeface="Microsoft YaHei UI" panose="020B0503020204020204" pitchFamily="34" charset="-122"/>
              </a:rPr>
              <a:t>⑦</a:t>
            </a:r>
            <a:r>
              <a:rPr lang="zh-CN" altLang="en-US" sz="1200" b="1" dirty="0">
                <a:solidFill>
                  <a:srgbClr val="FF0000"/>
                </a:solidFill>
                <a:latin typeface="Microsoft YaHei" panose="020B0503020204020204" pitchFamily="34" charset="-122"/>
                <a:ea typeface="Microsoft YaHei" panose="020B0503020204020204" pitchFamily="34" charset="-122"/>
              </a:rPr>
              <a:t> </a:t>
            </a:r>
            <a:r>
              <a:rPr lang="en-US" altLang="zh-CN" sz="1200" b="1" dirty="0">
                <a:solidFill>
                  <a:srgbClr val="FF0000"/>
                </a:solidFill>
                <a:latin typeface="Microsoft YaHei" panose="020B0503020204020204" pitchFamily="34" charset="-122"/>
                <a:ea typeface="Microsoft YaHei" panose="020B0503020204020204" pitchFamily="34" charset="-122"/>
              </a:rPr>
              <a:t>12 months RAN/CT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cxnSp>
        <p:nvCxnSpPr>
          <p:cNvPr id="109" name="Straight Arrow Connector 108">
            <a:extLst>
              <a:ext uri="{FF2B5EF4-FFF2-40B4-BE49-F238E27FC236}">
                <a16:creationId xmlns:a16="http://schemas.microsoft.com/office/drawing/2014/main" id="{4F672F5D-F087-4297-A821-A00B29A4F040}"/>
              </a:ext>
            </a:extLst>
          </p:cNvPr>
          <p:cNvCxnSpPr/>
          <p:nvPr/>
        </p:nvCxnSpPr>
        <p:spPr bwMode="auto">
          <a:xfrm flipH="1">
            <a:off x="3721334" y="6023529"/>
            <a:ext cx="1109662"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0" name="TextBox 109">
            <a:extLst>
              <a:ext uri="{FF2B5EF4-FFF2-40B4-BE49-F238E27FC236}">
                <a16:creationId xmlns:a16="http://schemas.microsoft.com/office/drawing/2014/main" id="{F7E8C959-7BA6-4823-BADF-3A961A71841A}"/>
              </a:ext>
            </a:extLst>
          </p:cNvPr>
          <p:cNvSpPr txBox="1"/>
          <p:nvPr/>
        </p:nvSpPr>
        <p:spPr>
          <a:xfrm>
            <a:off x="4838934" y="5976053"/>
            <a:ext cx="1513556" cy="261610"/>
          </a:xfrm>
          <a:prstGeom prst="rect">
            <a:avLst/>
          </a:prstGeom>
          <a:noFill/>
        </p:spPr>
        <p:txBody>
          <a:bodyPr wrap="none" rtlCol="0">
            <a:spAutoFit/>
          </a:bodyPr>
          <a:lstStyle/>
          <a:p>
            <a:r>
              <a:rPr lang="en-US" altLang="zh-CN" sz="1100" dirty="0">
                <a:solidFill>
                  <a:srgbClr val="FF0000"/>
                </a:solidFill>
              </a:rPr>
              <a:t>Work item 15 months</a:t>
            </a:r>
            <a:endParaRPr lang="zh-CN" altLang="en-US" sz="1100" dirty="0">
              <a:solidFill>
                <a:srgbClr val="FF0000"/>
              </a:solidFill>
            </a:endParaRPr>
          </a:p>
        </p:txBody>
      </p:sp>
      <p:cxnSp>
        <p:nvCxnSpPr>
          <p:cNvPr id="111" name="Straight Arrow Connector 110">
            <a:extLst>
              <a:ext uri="{FF2B5EF4-FFF2-40B4-BE49-F238E27FC236}">
                <a16:creationId xmlns:a16="http://schemas.microsoft.com/office/drawing/2014/main" id="{E96FAFF9-E821-427A-935B-4C9B8B79E197}"/>
              </a:ext>
            </a:extLst>
          </p:cNvPr>
          <p:cNvCxnSpPr>
            <a:cxnSpLocks/>
          </p:cNvCxnSpPr>
          <p:nvPr/>
        </p:nvCxnSpPr>
        <p:spPr bwMode="auto">
          <a:xfrm>
            <a:off x="6352490" y="6039746"/>
            <a:ext cx="797844" cy="466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13" name="Straight Connector 112">
            <a:extLst>
              <a:ext uri="{FF2B5EF4-FFF2-40B4-BE49-F238E27FC236}">
                <a16:creationId xmlns:a16="http://schemas.microsoft.com/office/drawing/2014/main" id="{5D8C3F65-DA37-4EB5-BFB9-0D5C32715617}"/>
              </a:ext>
            </a:extLst>
          </p:cNvPr>
          <p:cNvCxnSpPr>
            <a:cxnSpLocks/>
          </p:cNvCxnSpPr>
          <p:nvPr/>
        </p:nvCxnSpPr>
        <p:spPr bwMode="auto">
          <a:xfrm>
            <a:off x="2346572" y="5617655"/>
            <a:ext cx="0" cy="69816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4" name="Straight Arrow Connector 113">
            <a:extLst>
              <a:ext uri="{FF2B5EF4-FFF2-40B4-BE49-F238E27FC236}">
                <a16:creationId xmlns:a16="http://schemas.microsoft.com/office/drawing/2014/main" id="{32B44854-85F5-491F-B801-ED62ED2F3807}"/>
              </a:ext>
            </a:extLst>
          </p:cNvPr>
          <p:cNvCxnSpPr>
            <a:cxnSpLocks/>
          </p:cNvCxnSpPr>
          <p:nvPr/>
        </p:nvCxnSpPr>
        <p:spPr bwMode="auto">
          <a:xfrm flipH="1" flipV="1">
            <a:off x="2356111" y="6068902"/>
            <a:ext cx="311527" cy="434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15" name="TextBox 114">
            <a:extLst>
              <a:ext uri="{FF2B5EF4-FFF2-40B4-BE49-F238E27FC236}">
                <a16:creationId xmlns:a16="http://schemas.microsoft.com/office/drawing/2014/main" id="{885CEAF4-B1D6-4BD1-A6E5-063D27B49715}"/>
              </a:ext>
            </a:extLst>
          </p:cNvPr>
          <p:cNvSpPr txBox="1"/>
          <p:nvPr/>
        </p:nvSpPr>
        <p:spPr>
          <a:xfrm>
            <a:off x="2667638" y="5866187"/>
            <a:ext cx="763351" cy="430887"/>
          </a:xfrm>
          <a:prstGeom prst="rect">
            <a:avLst/>
          </a:prstGeom>
          <a:noFill/>
        </p:spPr>
        <p:txBody>
          <a:bodyPr wrap="square" rtlCol="0">
            <a:spAutoFit/>
          </a:bodyPr>
          <a:lstStyle/>
          <a:p>
            <a:r>
              <a:rPr lang="en-US" altLang="zh-CN" sz="1050" dirty="0">
                <a:solidFill>
                  <a:srgbClr val="FF0000"/>
                </a:solidFill>
              </a:rPr>
              <a:t>Studies 6 months</a:t>
            </a:r>
            <a:endParaRPr lang="zh-CN" altLang="en-US" sz="1050" dirty="0">
              <a:solidFill>
                <a:srgbClr val="FF0000"/>
              </a:solidFill>
            </a:endParaRPr>
          </a:p>
        </p:txBody>
      </p:sp>
      <p:cxnSp>
        <p:nvCxnSpPr>
          <p:cNvPr id="116" name="Straight Arrow Connector 115">
            <a:extLst>
              <a:ext uri="{FF2B5EF4-FFF2-40B4-BE49-F238E27FC236}">
                <a16:creationId xmlns:a16="http://schemas.microsoft.com/office/drawing/2014/main" id="{2657363F-DB56-493D-AF99-87EEDFB91981}"/>
              </a:ext>
            </a:extLst>
          </p:cNvPr>
          <p:cNvCxnSpPr>
            <a:cxnSpLocks/>
          </p:cNvCxnSpPr>
          <p:nvPr/>
        </p:nvCxnSpPr>
        <p:spPr bwMode="auto">
          <a:xfrm>
            <a:off x="3430989" y="6081631"/>
            <a:ext cx="300691"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02" name="Rectangle 101">
            <a:extLst>
              <a:ext uri="{FF2B5EF4-FFF2-40B4-BE49-F238E27FC236}">
                <a16:creationId xmlns:a16="http://schemas.microsoft.com/office/drawing/2014/main" id="{B5DF9E10-CF5B-4034-A300-39D0483974F1}"/>
              </a:ext>
            </a:extLst>
          </p:cNvPr>
          <p:cNvSpPr/>
          <p:nvPr/>
        </p:nvSpPr>
        <p:spPr bwMode="auto">
          <a:xfrm>
            <a:off x="1062004" y="3509130"/>
            <a:ext cx="1277284" cy="305639"/>
          </a:xfrm>
          <a:prstGeom prst="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altLang="zh-CN" sz="800" b="1" i="0" u="none" strike="noStrike" cap="none" normalizeH="0" baseline="0" dirty="0">
                <a:ln>
                  <a:noFill/>
                </a:ln>
                <a:solidFill>
                  <a:schemeClr val="tx1"/>
                </a:solidFill>
                <a:effectLst/>
                <a:latin typeface="Arial" charset="0"/>
              </a:rPr>
              <a:t>SA5#150~152:</a:t>
            </a:r>
            <a:r>
              <a:rPr kumimoji="0" lang="en-US" altLang="zh-CN" sz="800" b="0" i="0" u="none" strike="noStrike" cap="none" normalizeH="0" baseline="0" dirty="0">
                <a:ln>
                  <a:noFill/>
                </a:ln>
                <a:solidFill>
                  <a:schemeClr val="tx1"/>
                </a:solidFill>
                <a:effectLst/>
                <a:latin typeface="Arial" charset="0"/>
              </a:rPr>
              <a:t>Follow SA1 discussion with DP</a:t>
            </a:r>
            <a:endParaRPr kumimoji="0" lang="zh-CN" altLang="en-US" sz="800" b="0" i="0" u="none" strike="noStrike" cap="none" normalizeH="0" baseline="0" dirty="0">
              <a:ln>
                <a:noFill/>
              </a:ln>
              <a:solidFill>
                <a:schemeClr val="tx1"/>
              </a:solidFill>
              <a:effectLst/>
              <a:latin typeface="Arial" charset="0"/>
            </a:endParaRPr>
          </a:p>
        </p:txBody>
      </p:sp>
      <p:sp>
        <p:nvSpPr>
          <p:cNvPr id="103" name="Rectangle 102">
            <a:extLst>
              <a:ext uri="{FF2B5EF4-FFF2-40B4-BE49-F238E27FC236}">
                <a16:creationId xmlns:a16="http://schemas.microsoft.com/office/drawing/2014/main" id="{6529448A-9C3F-4531-9663-E9DC4C8A210F}"/>
              </a:ext>
            </a:extLst>
          </p:cNvPr>
          <p:cNvSpPr/>
          <p:nvPr/>
        </p:nvSpPr>
        <p:spPr>
          <a:xfrm>
            <a:off x="762258" y="3528799"/>
            <a:ext cx="351378"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①</a:t>
            </a:r>
            <a:endParaRPr lang="zh-CN" altLang="en-US" b="1" dirty="0">
              <a:solidFill>
                <a:srgbClr val="FF0000"/>
              </a:solidFill>
            </a:endParaRPr>
          </a:p>
        </p:txBody>
      </p:sp>
      <p:sp>
        <p:nvSpPr>
          <p:cNvPr id="3" name="Rectangle 2">
            <a:extLst>
              <a:ext uri="{FF2B5EF4-FFF2-40B4-BE49-F238E27FC236}">
                <a16:creationId xmlns:a16="http://schemas.microsoft.com/office/drawing/2014/main" id="{B015CFC2-31B8-40AA-8A16-DACFBF0A6FB5}"/>
              </a:ext>
            </a:extLst>
          </p:cNvPr>
          <p:cNvSpPr/>
          <p:nvPr/>
        </p:nvSpPr>
        <p:spPr>
          <a:xfrm>
            <a:off x="3027794" y="5377330"/>
            <a:ext cx="401072" cy="292388"/>
          </a:xfrm>
          <a:prstGeom prst="rect">
            <a:avLst/>
          </a:prstGeom>
        </p:spPr>
        <p:txBody>
          <a:bodyPr wrap="none">
            <a:spAutoFit/>
          </a:bodyPr>
          <a:lstStyle/>
          <a:p>
            <a:r>
              <a:rPr lang="zh-CN" altLang="en-US" b="1" dirty="0">
                <a:solidFill>
                  <a:srgbClr val="FF0000"/>
                </a:solidFill>
                <a:latin typeface="Microsoft YaHei" panose="020B0503020204020204" pitchFamily="34" charset="-122"/>
                <a:ea typeface="Microsoft YaHei" panose="020B0503020204020204" pitchFamily="34" charset="-122"/>
              </a:rPr>
              <a:t>④ </a:t>
            </a:r>
          </a:p>
        </p:txBody>
      </p:sp>
      <p:sp>
        <p:nvSpPr>
          <p:cNvPr id="118" name="Rectangle 117">
            <a:extLst>
              <a:ext uri="{FF2B5EF4-FFF2-40B4-BE49-F238E27FC236}">
                <a16:creationId xmlns:a16="http://schemas.microsoft.com/office/drawing/2014/main" id="{355B002B-A295-4A5D-A8B2-E75613959CF9}"/>
              </a:ext>
            </a:extLst>
          </p:cNvPr>
          <p:cNvSpPr/>
          <p:nvPr/>
        </p:nvSpPr>
        <p:spPr bwMode="auto">
          <a:xfrm>
            <a:off x="1108655" y="1203605"/>
            <a:ext cx="1289524" cy="2729483"/>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9" name="Rectangle 118">
            <a:extLst>
              <a:ext uri="{FF2B5EF4-FFF2-40B4-BE49-F238E27FC236}">
                <a16:creationId xmlns:a16="http://schemas.microsoft.com/office/drawing/2014/main" id="{CE6C41E3-2444-4AFC-95DE-794BDCD08AB2}"/>
              </a:ext>
            </a:extLst>
          </p:cNvPr>
          <p:cNvSpPr/>
          <p:nvPr/>
        </p:nvSpPr>
        <p:spPr>
          <a:xfrm>
            <a:off x="832969" y="2570363"/>
            <a:ext cx="1550131" cy="461665"/>
          </a:xfrm>
          <a:prstGeom prst="rect">
            <a:avLst/>
          </a:prstGeom>
        </p:spPr>
        <p:txBody>
          <a:bodyPr wrap="square">
            <a:spAutoFit/>
          </a:bodyPr>
          <a:lstStyle/>
          <a:p>
            <a:r>
              <a:rPr lang="zh-CN" altLang="en-US" sz="1200" b="1" dirty="0">
                <a:solidFill>
                  <a:srgbClr val="FF0000"/>
                </a:solidFill>
                <a:latin typeface="Microsoft YaHei" panose="020B0503020204020204" pitchFamily="34" charset="-122"/>
                <a:ea typeface="Microsoft YaHei" panose="020B0503020204020204" pitchFamily="34" charset="-122"/>
              </a:rPr>
              <a:t>⑤ </a:t>
            </a:r>
            <a:r>
              <a:rPr lang="en-US" altLang="zh-CN" sz="1200" b="1" dirty="0">
                <a:solidFill>
                  <a:srgbClr val="FF0000"/>
                </a:solidFill>
                <a:latin typeface="Microsoft YaHei" panose="020B0503020204020204" pitchFamily="34" charset="-122"/>
                <a:ea typeface="Microsoft YaHei" panose="020B0503020204020204" pitchFamily="34" charset="-122"/>
              </a:rPr>
              <a:t>6 months SA1 sync</a:t>
            </a:r>
            <a:endParaRPr lang="zh-CN" altLang="en-US" sz="1200" b="1" dirty="0">
              <a:solidFill>
                <a:srgbClr val="FF0000"/>
              </a:solidFill>
              <a:latin typeface="Microsoft YaHei" panose="020B0503020204020204" pitchFamily="34" charset="-122"/>
              <a:ea typeface="Microsoft YaHei" panose="020B0503020204020204" pitchFamily="34" charset="-122"/>
            </a:endParaRPr>
          </a:p>
        </p:txBody>
      </p:sp>
      <p:sp>
        <p:nvSpPr>
          <p:cNvPr id="123" name="Chevron 60">
            <a:extLst>
              <a:ext uri="{FF2B5EF4-FFF2-40B4-BE49-F238E27FC236}">
                <a16:creationId xmlns:a16="http://schemas.microsoft.com/office/drawing/2014/main" id="{79FF77CC-9D95-4D39-8EF6-2BF1718D0B4B}"/>
              </a:ext>
            </a:extLst>
          </p:cNvPr>
          <p:cNvSpPr/>
          <p:nvPr/>
        </p:nvSpPr>
        <p:spPr bwMode="auto">
          <a:xfrm>
            <a:off x="2383100" y="3729458"/>
            <a:ext cx="2108905" cy="181770"/>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a:ln w="9525" cap="flat" cmpd="sng" algn="ctr">
            <a:noFill/>
            <a:prstDash val="solid"/>
            <a:round/>
            <a:headEnd type="none" w="med" len="med"/>
            <a:tailEnd type="none" w="med" len="med"/>
          </a:ln>
          <a:effectLst/>
        </p:spPr>
        <p:txBody>
          <a:bodyPr lIns="0" rIns="0"/>
          <a:lstStyle/>
          <a:p>
            <a:pPr algn="ctr">
              <a:defRPr/>
            </a:pPr>
            <a:r>
              <a:rPr lang="fr-FR" altLang="zh-CN" sz="800" dirty="0">
                <a:latin typeface="Montserrat" panose="00000500000000000000" pitchFamily="50" charset="0"/>
                <a:ea typeface="ＭＳ Ｐゴシック" charset="-128"/>
              </a:rPr>
              <a:t>Studies (SA5 OAM) (standalone OAM-part2)</a:t>
            </a:r>
          </a:p>
        </p:txBody>
      </p:sp>
      <p:sp>
        <p:nvSpPr>
          <p:cNvPr id="112" name="Rectangle 2">
            <a:extLst>
              <a:ext uri="{FF2B5EF4-FFF2-40B4-BE49-F238E27FC236}">
                <a16:creationId xmlns:a16="http://schemas.microsoft.com/office/drawing/2014/main" id="{F2ADCDCA-FF4B-4867-B037-BBBA350A32D0}"/>
              </a:ext>
            </a:extLst>
          </p:cNvPr>
          <p:cNvSpPr/>
          <p:nvPr/>
        </p:nvSpPr>
        <p:spPr>
          <a:xfrm>
            <a:off x="2308968" y="4528732"/>
            <a:ext cx="401072" cy="292388"/>
          </a:xfrm>
          <a:prstGeom prst="rect">
            <a:avLst/>
          </a:prstGeom>
        </p:spPr>
        <p:txBody>
          <a:bodyPr wrap="none">
            <a:spAutoFit/>
          </a:bodyPr>
          <a:lstStyle/>
          <a:p>
            <a:r>
              <a:rPr lang="zh-CN" altLang="en-US" b="1" dirty="0">
                <a:solidFill>
                  <a:srgbClr val="FF0000"/>
                </a:solidFill>
                <a:latin typeface="Microsoft YaHei UI" panose="020B0503020204020204" pitchFamily="34" charset="-122"/>
                <a:ea typeface="Microsoft YaHei UI" panose="020B0503020204020204" pitchFamily="34" charset="-122"/>
              </a:rPr>
              <a:t>③</a:t>
            </a:r>
            <a:r>
              <a:rPr lang="zh-CN" altLang="en-US" b="1" dirty="0">
                <a:solidFill>
                  <a:srgbClr val="FF0000"/>
                </a:solidFill>
                <a:latin typeface="Microsoft YaHei" panose="020B0503020204020204" pitchFamily="34" charset="-122"/>
                <a:ea typeface="Microsoft YaHei" panose="020B0503020204020204" pitchFamily="34" charset="-122"/>
              </a:rPr>
              <a:t> </a:t>
            </a:r>
          </a:p>
        </p:txBody>
      </p:sp>
      <p:sp>
        <p:nvSpPr>
          <p:cNvPr id="75" name="矩形 74">
            <a:extLst>
              <a:ext uri="{FF2B5EF4-FFF2-40B4-BE49-F238E27FC236}">
                <a16:creationId xmlns:a16="http://schemas.microsoft.com/office/drawing/2014/main" id="{D5AFF775-764C-4384-95EE-A355EAD07A13}"/>
              </a:ext>
            </a:extLst>
          </p:cNvPr>
          <p:cNvSpPr/>
          <p:nvPr/>
        </p:nvSpPr>
        <p:spPr bwMode="auto">
          <a:xfrm>
            <a:off x="2583856" y="4236440"/>
            <a:ext cx="3861601" cy="908504"/>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17" name="矩形 116">
            <a:extLst>
              <a:ext uri="{FF2B5EF4-FFF2-40B4-BE49-F238E27FC236}">
                <a16:creationId xmlns:a16="http://schemas.microsoft.com/office/drawing/2014/main" id="{5351138B-6E09-4678-B3EB-1A28F51CB8F6}"/>
              </a:ext>
            </a:extLst>
          </p:cNvPr>
          <p:cNvSpPr/>
          <p:nvPr/>
        </p:nvSpPr>
        <p:spPr bwMode="auto">
          <a:xfrm>
            <a:off x="3415533" y="5159708"/>
            <a:ext cx="3718214" cy="756210"/>
          </a:xfrm>
          <a:prstGeom prst="rect">
            <a:avLst/>
          </a:prstGeom>
          <a:no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98" name="Rectangle 97">
            <a:extLst>
              <a:ext uri="{FF2B5EF4-FFF2-40B4-BE49-F238E27FC236}">
                <a16:creationId xmlns:a16="http://schemas.microsoft.com/office/drawing/2014/main" id="{0412AFA0-A22C-4E4A-A1E7-78F63FBE3909}"/>
              </a:ext>
            </a:extLst>
          </p:cNvPr>
          <p:cNvSpPr/>
          <p:nvPr/>
        </p:nvSpPr>
        <p:spPr bwMode="auto">
          <a:xfrm>
            <a:off x="2623200" y="4255504"/>
            <a:ext cx="1044550" cy="292389"/>
          </a:xfrm>
          <a:prstGeom prst="rect">
            <a:avLst/>
          </a:prstGeom>
          <a:noFill/>
          <a:ln w="28575" cap="flat" cmpd="sng" algn="ctr">
            <a:solidFill>
              <a:srgbClr val="FF000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r>
              <a:rPr lang="en-US" altLang="zh-CN" sz="700" b="1" dirty="0">
                <a:latin typeface="Arial" charset="0"/>
              </a:rPr>
              <a:t>SA5#153~155:</a:t>
            </a:r>
            <a:r>
              <a:rPr lang="en-US" altLang="zh-CN" sz="700" dirty="0">
                <a:latin typeface="Arial" charset="0"/>
              </a:rPr>
              <a:t> New WIDs package 1</a:t>
            </a:r>
            <a:endParaRPr lang="zh-CN" altLang="en-US" sz="700" dirty="0">
              <a:latin typeface="Arial" charset="0"/>
            </a:endParaRPr>
          </a:p>
        </p:txBody>
      </p:sp>
    </p:spTree>
    <p:extLst>
      <p:ext uri="{BB962C8B-B14F-4D97-AF65-F5344CB8AC3E}">
        <p14:creationId xmlns:p14="http://schemas.microsoft.com/office/powerpoint/2010/main" val="417729738"/>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OAM WIs/SIs</a:t>
            </a:r>
            <a:endParaRPr lang="en-GB" dirty="0"/>
          </a:p>
        </p:txBody>
      </p:sp>
    </p:spTree>
    <p:extLst>
      <p:ext uri="{BB962C8B-B14F-4D97-AF65-F5344CB8AC3E}">
        <p14:creationId xmlns:p14="http://schemas.microsoft.com/office/powerpoint/2010/main" val="290658489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3.xml><?xml version="1.0" encoding="utf-8"?>
<ds:datastoreItem xmlns:ds="http://schemas.openxmlformats.org/officeDocument/2006/customXml" ds:itemID="{613C568A-0C46-4592-BB68-CDB41342D77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98565</TotalTime>
  <Words>9940</Words>
  <Application>Microsoft Office PowerPoint</Application>
  <PresentationFormat>Widescreen</PresentationFormat>
  <Paragraphs>2315</Paragraphs>
  <Slides>53</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53</vt:i4>
      </vt:variant>
    </vt:vector>
  </HeadingPairs>
  <TitlesOfParts>
    <vt:vector size="62" baseType="lpstr">
      <vt:lpstr>Microsoft YaHei</vt:lpstr>
      <vt:lpstr>Microsoft YaHei UI</vt:lpstr>
      <vt:lpstr>Arial</vt:lpstr>
      <vt:lpstr>Arial </vt:lpstr>
      <vt:lpstr>Calibri</vt:lpstr>
      <vt:lpstr>Montserrat</vt:lpstr>
      <vt:lpstr>Times New Roman</vt:lpstr>
      <vt:lpstr>Wingdings</vt:lpstr>
      <vt:lpstr>Office Theme</vt:lpstr>
      <vt:lpstr>    SA5 Status Report to SA#100    </vt:lpstr>
      <vt:lpstr>SA5 leadership</vt:lpstr>
      <vt:lpstr>2023 meeting calendar</vt:lpstr>
      <vt:lpstr>2024 meeting calendar</vt:lpstr>
      <vt:lpstr>3GPP Forge vs. TS code</vt:lpstr>
      <vt:lpstr>PowerPoint Presentation</vt:lpstr>
      <vt:lpstr>PowerPoint Presentation</vt:lpstr>
      <vt:lpstr>PowerPoint Presentation</vt:lpstr>
      <vt:lpstr>OAM WIs/SIs</vt:lpstr>
      <vt:lpstr>PowerPoint Presentation</vt:lpstr>
      <vt:lpstr>PowerPoint Presentation</vt:lpstr>
      <vt:lpstr>Overview of Rel-18 SA5 OAM ongoing WIs/SIs</vt:lpstr>
      <vt:lpstr>Summary - SA5 Rel-18 WI progress</vt:lpstr>
      <vt:lpstr>Rel-18 WI - Intelligence and Automation</vt:lpstr>
      <vt:lpstr>Rel-18 WI - Management Architecture and Mechanisms (1/3)</vt:lpstr>
      <vt:lpstr>Rel-18 WI - Management Architecture and Mechanisms (2/3)</vt:lpstr>
      <vt:lpstr>Rel-18 WI - Management Architecture and Mechanisms (3/3)</vt:lpstr>
      <vt:lpstr>Rel-18 WI - Support of New Services</vt:lpstr>
      <vt:lpstr>Summary - Rel-18 SI - Intelligence and Automation </vt:lpstr>
      <vt:lpstr>Rel-18 SI - Intelligence and Automation (1/4) </vt:lpstr>
      <vt:lpstr>Rel-18 SI - Intelligence and Automation (2/4) </vt:lpstr>
      <vt:lpstr>Rel-18 SI - Intelligence and Automation (3/4) </vt:lpstr>
      <vt:lpstr>Rel-18 SI - Intelligence and Automation (4/4) </vt:lpstr>
      <vt:lpstr>Summary Rel-18 SI - Management Architecture and Mechanisms</vt:lpstr>
      <vt:lpstr>Rel-18 SI - Management Architecture and Mechanisms (1/4) </vt:lpstr>
      <vt:lpstr>Rel-18 SI - Management Architecture and Mechanisms (2/4) </vt:lpstr>
      <vt:lpstr>Rel-18 SI - Management Architecture and Mechanisms (3/4) </vt:lpstr>
      <vt:lpstr>Rel-18 SI - Management Architecture and Mechanisms (4/4) </vt:lpstr>
      <vt:lpstr>Summary - Rel-18 SI - Support of New Services</vt:lpstr>
      <vt:lpstr>Rel-18 SI - Support of New Services (1/4) </vt:lpstr>
      <vt:lpstr>Rel-18 SI - Support of New Services (2/4) </vt:lpstr>
      <vt:lpstr>Rel-18 SI - Support of New Services (3/4) </vt:lpstr>
      <vt:lpstr>TRs / TSs to be sent to SA#100 </vt:lpstr>
      <vt:lpstr>Charging (CH) WIs/SIs</vt:lpstr>
      <vt:lpstr>PowerPoint Presentation</vt:lpstr>
      <vt:lpstr>SA5 progress – Summary</vt:lpstr>
      <vt:lpstr>Rel-18 Charging Aspects of Network Slicing Phase 2 </vt:lpstr>
      <vt:lpstr>Rel-18 Charging aspects for Charging Aspects for NSSAA  </vt:lpstr>
      <vt:lpstr>Rel-18 Charging Aspects for Enhanced support of Non-Public Networks</vt:lpstr>
      <vt:lpstr>Rel-18 CHF Distributed Availability </vt:lpstr>
      <vt:lpstr>Rel-18 Charging enhancement for Network Slice based wholesale in roaming (preliminary work before WID approval)</vt:lpstr>
      <vt:lpstr>Rel-18 Study (FS_NCHF_Ph2)</vt:lpstr>
      <vt:lpstr>Rel-18 Study (FS_CHROAM)</vt:lpstr>
      <vt:lpstr>Rel-18 Study (FS_TSNCH) </vt:lpstr>
      <vt:lpstr>Rel-18 Study (FS_CHFSeg) </vt:lpstr>
      <vt:lpstr>Rel-18 Study (FS_SCV) </vt:lpstr>
      <vt:lpstr>Rel-18 Study (FS_5GSAT_CH) </vt:lpstr>
      <vt:lpstr>PowerPoint Presentation</vt:lpstr>
      <vt:lpstr>PowerPoint Presentation</vt:lpstr>
      <vt:lpstr>PowerPoint Presentation</vt:lpstr>
      <vt:lpstr>OAM CRs (1)</vt:lpstr>
      <vt:lpstr>OAM CRs (2)</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Thomas Tovinger</cp:lastModifiedBy>
  <cp:revision>392</cp:revision>
  <dcterms:created xsi:type="dcterms:W3CDTF">2019-03-13T01:38:36Z</dcterms:created>
  <dcterms:modified xsi:type="dcterms:W3CDTF">2023-06-08T21:49:45Z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(3)GMLWvK0bXnrKG3NVceic4QdMkBdkvxnGyBPFBtEoLtf94t8G+e7F1eIHG2Z2hCuQi2NqWe4B
2nmu02uIwpnAfdT2c6V2sIXWavQn20JL9+fXmOBdE4U8Yp93BSkRBONL3jGOs994bGdl07OB
fgZWnMULy8Y41Nj2lmtZfmkZ4G7HeENPO4jSXJMoaT0im+lN5uOZtbe6MX3vE/ToHwvHQSBS
tkIkyxhEE+pEonRqEc</vt:lpwstr>
  </property>
  <property fmtid="{D5CDD505-2E9C-101B-9397-08002B2CF9AE}" pid="4" name="_2015_ms_pID_7253431">
    <vt:lpwstr>TQUWFR2bfALZXk3EbLi9KNbLUUl5/DdqfD4xSw47nhJwyaKoIz4VaY
tM8PDszAXUtWFhA5Pp5aDH8/oxQIcDxTer6W9nXMwMZrimZMsVf3F6ZvPIjtqKhouF9EXB/9
9tB4LpYL+Lya8yXrPUuUGNV2Dl/xqGgcEqh07XgFv4P9ftlE0kxrA9yLQRk3+KdXSb1YqjKA
4okneRxlGPOclRCWVxNfKyrBlFT0kaTT80PZ</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hw==</vt:lpwstr>
  </property>
</Properties>
</file>